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Nunito"/>
      <p:regular r:id="rId29"/>
      <p:bold r:id="rId30"/>
      <p:italic r:id="rId31"/>
      <p:boldItalic r:id="rId32"/>
    </p:embeddedFont>
    <p:embeddedFont>
      <p:font typeface="Maven Pro"/>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6.xml"/><Relationship Id="rId33" Type="http://schemas.openxmlformats.org/officeDocument/2006/relationships/font" Target="fonts/MavenPro-regular.fntdata"/><Relationship Id="rId10" Type="http://schemas.openxmlformats.org/officeDocument/2006/relationships/slide" Target="slides/slide5.xml"/><Relationship Id="rId32" Type="http://schemas.openxmlformats.org/officeDocument/2006/relationships/font" Target="fonts/Nunito-bold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MavenPro-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76dcb5508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76dcb5508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76dcb5508d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76dcb5508d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700">
                <a:solidFill>
                  <a:srgbClr val="424242"/>
                </a:solidFill>
                <a:latin typeface="Maven Pro"/>
                <a:ea typeface="Maven Pro"/>
                <a:cs typeface="Maven Pro"/>
                <a:sym typeface="Maven Pro"/>
              </a:rPr>
              <a:t>a) Search space identification.</a:t>
            </a:r>
            <a:endParaRPr sz="1700">
              <a:solidFill>
                <a:srgbClr val="424242"/>
              </a:solidFill>
              <a:latin typeface="Maven Pro"/>
              <a:ea typeface="Maven Pro"/>
              <a:cs typeface="Maven Pro"/>
              <a:sym typeface="Maven Pro"/>
            </a:endParaRPr>
          </a:p>
          <a:p>
            <a:pPr indent="0" lvl="0" marL="0" rtl="0" algn="l">
              <a:spcBef>
                <a:spcPts val="0"/>
              </a:spcBef>
              <a:spcAft>
                <a:spcPts val="0"/>
              </a:spcAft>
              <a:buNone/>
            </a:pPr>
            <a:r>
              <a:rPr lang="ru" sz="1700">
                <a:solidFill>
                  <a:srgbClr val="424242"/>
                </a:solidFill>
                <a:latin typeface="Maven Pro"/>
                <a:ea typeface="Maven Pro"/>
                <a:cs typeface="Maven Pro"/>
                <a:sym typeface="Maven Pro"/>
              </a:rPr>
              <a:t> (b) Randomized initialization. </a:t>
            </a:r>
            <a:endParaRPr sz="1700">
              <a:solidFill>
                <a:srgbClr val="424242"/>
              </a:solidFill>
              <a:latin typeface="Maven Pro"/>
              <a:ea typeface="Maven Pro"/>
              <a:cs typeface="Maven Pro"/>
              <a:sym typeface="Maven Pro"/>
            </a:endParaRPr>
          </a:p>
          <a:p>
            <a:pPr indent="0" lvl="0" marL="0" rtl="0" algn="l">
              <a:spcBef>
                <a:spcPts val="0"/>
              </a:spcBef>
              <a:spcAft>
                <a:spcPts val="0"/>
              </a:spcAft>
              <a:buNone/>
            </a:pPr>
            <a:r>
              <a:rPr lang="ru" sz="1700">
                <a:solidFill>
                  <a:srgbClr val="424242"/>
                </a:solidFill>
                <a:latin typeface="Maven Pro"/>
                <a:ea typeface="Maven Pro"/>
                <a:cs typeface="Maven Pro"/>
                <a:sym typeface="Maven Pro"/>
              </a:rPr>
              <a:t>(c) Fitness evaluation of agents. </a:t>
            </a:r>
            <a:endParaRPr sz="1700">
              <a:solidFill>
                <a:srgbClr val="424242"/>
              </a:solidFill>
              <a:latin typeface="Maven Pro"/>
              <a:ea typeface="Maven Pro"/>
              <a:cs typeface="Maven Pro"/>
              <a:sym typeface="Maven Pro"/>
            </a:endParaRPr>
          </a:p>
          <a:p>
            <a:pPr indent="0" lvl="0" marL="0" rtl="0" algn="l">
              <a:spcBef>
                <a:spcPts val="0"/>
              </a:spcBef>
              <a:spcAft>
                <a:spcPts val="0"/>
              </a:spcAft>
              <a:buNone/>
            </a:pPr>
            <a:r>
              <a:rPr lang="ru" sz="1700">
                <a:solidFill>
                  <a:srgbClr val="424242"/>
                </a:solidFill>
                <a:latin typeface="Maven Pro"/>
                <a:ea typeface="Maven Pro"/>
                <a:cs typeface="Maven Pro"/>
                <a:sym typeface="Maven Pro"/>
              </a:rPr>
              <a:t>(d) Update G(t), best(t), worst(t) and Mi(t) for i = 1,2,...,N. </a:t>
            </a:r>
            <a:endParaRPr sz="1700">
              <a:solidFill>
                <a:srgbClr val="424242"/>
              </a:solidFill>
              <a:latin typeface="Maven Pro"/>
              <a:ea typeface="Maven Pro"/>
              <a:cs typeface="Maven Pro"/>
              <a:sym typeface="Maven Pro"/>
            </a:endParaRPr>
          </a:p>
          <a:p>
            <a:pPr indent="0" lvl="0" marL="0" rtl="0" algn="l">
              <a:spcBef>
                <a:spcPts val="0"/>
              </a:spcBef>
              <a:spcAft>
                <a:spcPts val="0"/>
              </a:spcAft>
              <a:buNone/>
            </a:pPr>
            <a:r>
              <a:rPr lang="ru" sz="1700">
                <a:solidFill>
                  <a:srgbClr val="424242"/>
                </a:solidFill>
                <a:latin typeface="Maven Pro"/>
                <a:ea typeface="Maven Pro"/>
                <a:cs typeface="Maven Pro"/>
                <a:sym typeface="Maven Pro"/>
              </a:rPr>
              <a:t>(e) Calculation of the total force in different directions. </a:t>
            </a:r>
            <a:endParaRPr sz="1700">
              <a:solidFill>
                <a:srgbClr val="424242"/>
              </a:solidFill>
              <a:latin typeface="Maven Pro"/>
              <a:ea typeface="Maven Pro"/>
              <a:cs typeface="Maven Pro"/>
              <a:sym typeface="Maven Pro"/>
            </a:endParaRPr>
          </a:p>
          <a:p>
            <a:pPr indent="0" lvl="0" marL="0" rtl="0" algn="l">
              <a:spcBef>
                <a:spcPts val="0"/>
              </a:spcBef>
              <a:spcAft>
                <a:spcPts val="0"/>
              </a:spcAft>
              <a:buNone/>
            </a:pPr>
            <a:r>
              <a:rPr lang="ru" sz="1700">
                <a:solidFill>
                  <a:srgbClr val="424242"/>
                </a:solidFill>
                <a:latin typeface="Maven Pro"/>
                <a:ea typeface="Maven Pro"/>
                <a:cs typeface="Maven Pro"/>
                <a:sym typeface="Maven Pro"/>
              </a:rPr>
              <a:t>(f) Calculation of acceleration and velocity. </a:t>
            </a:r>
            <a:endParaRPr sz="1700">
              <a:solidFill>
                <a:srgbClr val="424242"/>
              </a:solidFill>
              <a:latin typeface="Maven Pro"/>
              <a:ea typeface="Maven Pro"/>
              <a:cs typeface="Maven Pro"/>
              <a:sym typeface="Maven Pro"/>
            </a:endParaRPr>
          </a:p>
          <a:p>
            <a:pPr indent="0" lvl="0" marL="0" rtl="0" algn="l">
              <a:spcBef>
                <a:spcPts val="0"/>
              </a:spcBef>
              <a:spcAft>
                <a:spcPts val="0"/>
              </a:spcAft>
              <a:buNone/>
            </a:pPr>
            <a:r>
              <a:rPr lang="ru" sz="1700">
                <a:solidFill>
                  <a:srgbClr val="424242"/>
                </a:solidFill>
                <a:latin typeface="Maven Pro"/>
                <a:ea typeface="Maven Pro"/>
                <a:cs typeface="Maven Pro"/>
                <a:sym typeface="Maven Pro"/>
              </a:rPr>
              <a:t>(g) Updating agents’ position. </a:t>
            </a:r>
            <a:endParaRPr sz="1700">
              <a:solidFill>
                <a:srgbClr val="424242"/>
              </a:solidFill>
              <a:latin typeface="Maven Pro"/>
              <a:ea typeface="Maven Pro"/>
              <a:cs typeface="Maven Pro"/>
              <a:sym typeface="Maven Pro"/>
            </a:endParaRPr>
          </a:p>
          <a:p>
            <a:pPr indent="0" lvl="0" marL="0" rtl="0" algn="l">
              <a:spcBef>
                <a:spcPts val="0"/>
              </a:spcBef>
              <a:spcAft>
                <a:spcPts val="0"/>
              </a:spcAft>
              <a:buNone/>
            </a:pPr>
            <a:r>
              <a:rPr lang="ru" sz="1700">
                <a:solidFill>
                  <a:srgbClr val="424242"/>
                </a:solidFill>
                <a:latin typeface="Maven Pro"/>
                <a:ea typeface="Maven Pro"/>
                <a:cs typeface="Maven Pro"/>
                <a:sym typeface="Maven Pro"/>
              </a:rPr>
              <a:t>(h) Repeat steps c to g until the stop criteria is reached. </a:t>
            </a:r>
            <a:endParaRPr sz="1700">
              <a:solidFill>
                <a:srgbClr val="424242"/>
              </a:solidFill>
              <a:latin typeface="Maven Pro"/>
              <a:ea typeface="Maven Pro"/>
              <a:cs typeface="Maven Pro"/>
              <a:sym typeface="Maven Pro"/>
            </a:endParaRPr>
          </a:p>
          <a:p>
            <a:pPr indent="0" lvl="0" marL="0" rtl="0" algn="l">
              <a:spcBef>
                <a:spcPts val="0"/>
              </a:spcBef>
              <a:spcAft>
                <a:spcPts val="0"/>
              </a:spcAft>
              <a:buClr>
                <a:schemeClr val="dk1"/>
              </a:buClr>
              <a:buSzPts val="1100"/>
              <a:buFont typeface="Arial"/>
              <a:buNone/>
            </a:pPr>
            <a:r>
              <a:rPr lang="ru" sz="1700">
                <a:solidFill>
                  <a:srgbClr val="424242"/>
                </a:solidFill>
                <a:latin typeface="Maven Pro"/>
                <a:ea typeface="Maven Pro"/>
                <a:cs typeface="Maven Pro"/>
                <a:sym typeface="Maven Pro"/>
              </a:rPr>
              <a:t>(i) End.</a:t>
            </a:r>
            <a:endParaRPr sz="1700">
              <a:solidFill>
                <a:srgbClr val="424242"/>
              </a:solidFill>
              <a:latin typeface="Maven Pro"/>
              <a:ea typeface="Maven Pro"/>
              <a:cs typeface="Maven Pro"/>
              <a:sym typeface="Maven Pro"/>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76dcb5508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76dcb5508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ne way to perform a good compromise between exploration and exploitation is to reduce the number of agents with lapse of time in Eq. (9). Hence, we propose only a set of agents with bigger mass apply their force to the other. However, we should be careful of using this policy because it may reduce the exploration power and increase the exploitation capability. We remind that in order to avoid trapping in a local optimum the algorithm must use the exploration at beginning. By lapse of iterations, exploration must fade out and exploitation must fade in. To improve the performance of GSA by controlling exploration and exploitation only the Kbest agents will attract the others. Kbest is a function of time, with the initial value K0 at the beginning and decreasing with time. In such a way, at the beginning, all agents apply the force, and as time passes, Kbest is decreased linearly and at the end there will be just one agent applying force to the others. Therefore, Eq. (9) could be modified 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76dcb5508d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76dcb5508d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ne way to perform a good compromise between exploration and exploitation is to reduce the number of agents with lapse of time in Eq. (9). Hence, we propose only a set of agents with bigger mass apply their force to the other. However, we should be careful of using this policy because it may reduce the exploration power and increase the exploitation capability. We remind that in order to avoid trapping in a local optimum the algorithm must use the exploration at beginning. By lapse of iterations, exploration must fade out and exploitation must fade in. To improve the performance of GSA by controlling exploration and exploitation only the Kbest agents will attract the others. Kbest is a function of time, with the initial value K0 at the beginning and decreasing with time. In such a way, at the beginning, all agents apply the force, and as time passes, Kbest is decreased linearly and at the end there will be just one agent applying force to the others. Therefore, Eq. (9) could be modified as: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76dcb5508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76dcb5508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76dcb5508d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76dcb5508d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79fbc78c0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79fbc78c0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76dcb5508d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76dcb5508d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Economic Load Dispatch (ELD) is a method of determining the most efficient, low-cost and reliable operation of a power system by dispatching available electricity generation resources to supply load on the system most economically. The ELD problem is multimodal, non-differentiable and highly nonlinear. T</a:t>
            </a:r>
            <a:endParaRPr/>
          </a:p>
          <a:p>
            <a:pPr indent="0" lvl="0" marL="0" rtl="0" algn="l">
              <a:spcBef>
                <a:spcPts val="0"/>
              </a:spcBef>
              <a:spcAft>
                <a:spcPts val="0"/>
              </a:spcAft>
              <a:buNone/>
            </a:pPr>
            <a:r>
              <a:rPr lang="ru"/>
              <a:t>The FSS problem refers to the task of identifying and discovering a useful subset of features to represent a pattern from a larger set of features which may be redundant and even irrelevant causing unnecessary computational complexity and cost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79fbc78c0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79fbc78c0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GSA versus PSO </a:t>
            </a:r>
            <a:endParaRPr/>
          </a:p>
          <a:p>
            <a:pPr indent="0" lvl="0" marL="0" rtl="0" algn="l">
              <a:spcBef>
                <a:spcPts val="0"/>
              </a:spcBef>
              <a:spcAft>
                <a:spcPts val="0"/>
              </a:spcAft>
              <a:buNone/>
            </a:pPr>
            <a:r>
              <a:rPr lang="ru"/>
              <a:t>In both GSA and PSO the optimization is obtained by agents movement in the search space, however the movement strategy is different. Some important differences are as follows: </a:t>
            </a:r>
            <a:endParaRPr/>
          </a:p>
          <a:p>
            <a:pPr indent="0" lvl="0" marL="0" rtl="0" algn="l">
              <a:spcBef>
                <a:spcPts val="0"/>
              </a:spcBef>
              <a:spcAft>
                <a:spcPts val="0"/>
              </a:spcAft>
              <a:buNone/>
            </a:pPr>
            <a:r>
              <a:rPr lang="ru"/>
              <a:t>– In PSO the direction of an agent is calculated using only two best positions, pbesti and gbest. But in GSA, the agent direction is calculated based on the overall force obtained by all other agents. </a:t>
            </a:r>
            <a:endParaRPr/>
          </a:p>
          <a:p>
            <a:pPr indent="0" lvl="0" marL="0" rtl="0" algn="l">
              <a:spcBef>
                <a:spcPts val="0"/>
              </a:spcBef>
              <a:spcAft>
                <a:spcPts val="0"/>
              </a:spcAft>
              <a:buNone/>
            </a:pPr>
            <a:r>
              <a:rPr lang="ru"/>
              <a:t>– In PSO, updating is performed without considering the quality of the solutions, and the fitness values are not important in the updating procedure while in GSA the force is proportional to the fitness value and so the agents see the search space around themselves in the influence of force. </a:t>
            </a:r>
            <a:endParaRPr/>
          </a:p>
          <a:p>
            <a:pPr indent="0" lvl="0" marL="0" rtl="0" algn="l">
              <a:spcBef>
                <a:spcPts val="0"/>
              </a:spcBef>
              <a:spcAft>
                <a:spcPts val="0"/>
              </a:spcAft>
              <a:buNone/>
            </a:pPr>
            <a:r>
              <a:rPr lang="ru"/>
              <a:t>– PSO uses a kind of memory for updating the velocity (due to pbesti and gbest). However, GSA is memory-less and only the current position of the agents plays a role in the updating procedure. </a:t>
            </a:r>
            <a:endParaRPr/>
          </a:p>
          <a:p>
            <a:pPr indent="0" lvl="0" marL="0" rtl="0" algn="l">
              <a:spcBef>
                <a:spcPts val="0"/>
              </a:spcBef>
              <a:spcAft>
                <a:spcPts val="0"/>
              </a:spcAft>
              <a:buNone/>
            </a:pPr>
            <a:r>
              <a:rPr lang="ru"/>
              <a:t>– In PSO, updating is performed without considering the distance between solutions while in GSA the force is reversely proportional to the distance between solutions. </a:t>
            </a:r>
            <a:endParaRPr/>
          </a:p>
          <a:p>
            <a:pPr indent="0" lvl="0" marL="0" rtl="0" algn="l">
              <a:spcBef>
                <a:spcPts val="0"/>
              </a:spcBef>
              <a:spcAft>
                <a:spcPts val="0"/>
              </a:spcAft>
              <a:buNone/>
            </a:pPr>
            <a:r>
              <a:rPr lang="ru"/>
              <a:t>– Finally, note that the search ideas of these algorithms are different. PSO simulates the social behavior of birds and GSA inspires by a physical phenomena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GSA versus CFO </a:t>
            </a:r>
            <a:endParaRPr/>
          </a:p>
          <a:p>
            <a:pPr indent="0" lvl="0" marL="0" rtl="0" algn="l">
              <a:spcBef>
                <a:spcPts val="0"/>
              </a:spcBef>
              <a:spcAft>
                <a:spcPts val="0"/>
              </a:spcAft>
              <a:buNone/>
            </a:pPr>
            <a:r>
              <a:rPr lang="ru"/>
              <a:t>In both CFO and GSA the probes positions and accelerations are inspired by particle motion in a gravitational field but they use different formulations. </a:t>
            </a:r>
            <a:endParaRPr/>
          </a:p>
          <a:p>
            <a:pPr indent="0" lvl="0" marL="0" rtl="0" algn="l">
              <a:spcBef>
                <a:spcPts val="0"/>
              </a:spcBef>
              <a:spcAft>
                <a:spcPts val="0"/>
              </a:spcAft>
              <a:buNone/>
            </a:pPr>
            <a:r>
              <a:rPr lang="ru"/>
              <a:t>– One of major differences is that CFO is inherently deterministic and does not use any random parameter in its formulation while GSA is a stochastic search algorithm. </a:t>
            </a:r>
            <a:endParaRPr/>
          </a:p>
          <a:p>
            <a:pPr indent="0" lvl="0" marL="0" rtl="0" algn="l">
              <a:spcBef>
                <a:spcPts val="0"/>
              </a:spcBef>
              <a:spcAft>
                <a:spcPts val="0"/>
              </a:spcAft>
              <a:buNone/>
            </a:pPr>
            <a:r>
              <a:rPr lang="ru"/>
              <a:t>– The acceleration and movement expressions and calculation of the masses in GSA are different from CFO. </a:t>
            </a:r>
            <a:endParaRPr/>
          </a:p>
          <a:p>
            <a:pPr indent="0" lvl="0" marL="0" rtl="0" algn="l">
              <a:spcBef>
                <a:spcPts val="0"/>
              </a:spcBef>
              <a:spcAft>
                <a:spcPts val="0"/>
              </a:spcAft>
              <a:buNone/>
            </a:pPr>
            <a:r>
              <a:rPr lang="ru"/>
              <a:t>– In CFO, the initial probe distribution is systematic (based on a deterministic rule) and has a significant effect on the algorithm’s convergence but in GSA the initial distribution is random. </a:t>
            </a:r>
            <a:endParaRPr/>
          </a:p>
          <a:p>
            <a:pPr indent="0" lvl="0" marL="0" rtl="0" algn="l">
              <a:spcBef>
                <a:spcPts val="0"/>
              </a:spcBef>
              <a:spcAft>
                <a:spcPts val="0"/>
              </a:spcAft>
              <a:buNone/>
            </a:pPr>
            <a:r>
              <a:rPr lang="ru"/>
              <a:t>– Another difference is that in CFO, G is a constant while in GSA, G is a control parameter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76dcb5508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76dcb5508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76dcb5508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76dcb5508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ru" sz="1300">
                <a:solidFill>
                  <a:srgbClr val="424242"/>
                </a:solidFill>
                <a:latin typeface="Nunito"/>
                <a:ea typeface="Nunito"/>
                <a:cs typeface="Nunito"/>
                <a:sym typeface="Nunito"/>
              </a:rPr>
              <a:t>In solving optimization problems with a high-dimensional search space, the classical optimization algorithms do not provide a suitable solution because the search space increases exponentially with the problem size, therefore solving these problems using exact techniques (such as exhaustive search) is not practical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76dcb5508d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76dcb5508d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76dcb5508d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76dcb5508d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Maven Pro"/>
              <a:buChar char="●"/>
            </a:pPr>
            <a:r>
              <a:rPr lang="ru" sz="1500">
                <a:solidFill>
                  <a:schemeClr val="dk1"/>
                </a:solidFill>
                <a:latin typeface="Maven Pro"/>
                <a:ea typeface="Maven Pro"/>
                <a:cs typeface="Maven Pro"/>
                <a:sym typeface="Maven Pro"/>
              </a:rPr>
              <a:t>A bigger inertia mass provides a slower motion of agents in the search space and hence a more precise search. Conversely, a bigger gravitational mass causes a higher attraction of agents. This permits a faster convergence.</a:t>
            </a:r>
            <a:endParaRPr sz="15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76dcb5508d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76dcb5508d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76dcb5508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76dcb5508d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76dcb5508d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76dcb5508d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76dcb550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76dcb550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heuristics nature</a:t>
            </a:r>
            <a:endParaRPr/>
          </a:p>
          <a:p>
            <a:pPr indent="0" lvl="0" marL="0" rtl="0" algn="l">
              <a:spcBef>
                <a:spcPts val="0"/>
              </a:spcBef>
              <a:spcAft>
                <a:spcPts val="0"/>
              </a:spcAft>
              <a:buNone/>
            </a:pPr>
            <a:r>
              <a:rPr lang="ru"/>
              <a:t>swarm behaviours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76dcb5508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76dcb5508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Maven Pro"/>
              <a:buChar char="●"/>
            </a:pPr>
            <a:r>
              <a:rPr b="1" lang="ru" sz="1000">
                <a:solidFill>
                  <a:schemeClr val="dk1"/>
                </a:solidFill>
                <a:latin typeface="Maven Pro"/>
                <a:ea typeface="Maven Pro"/>
                <a:cs typeface="Maven Pro"/>
                <a:sym typeface="Maven Pro"/>
              </a:rPr>
              <a:t>To avoid trapping in a local optimum, the algorithm must use the exploration in the first few iterations. Hence, the exploration is an important issue in a population-based heuristic algorithm. By lapse of iterations, exploration fades out and exploitation fades in, so the algorithm tunes itself in semi-optimal points. To have a high performance search, an essential key is a suitable tradeoff between exploration and exploitation. However, all the population-based heuristic algorithms employ the exploration and exploitation aspects but they use different approaches and operators. In other words, all search algorithms have a common framework. </a:t>
            </a:r>
            <a:endParaRPr b="1" sz="10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76dcb5508d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76dcb5508d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76dcb5508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76dcb5508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76dcb5508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76dcb5508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ru" sz="1000">
                <a:solidFill>
                  <a:srgbClr val="424242"/>
                </a:solidFill>
                <a:latin typeface="Maven Pro"/>
                <a:ea typeface="Maven Pro"/>
                <a:cs typeface="Maven Pro"/>
                <a:sym typeface="Maven Pro"/>
              </a:rPr>
              <a:t>he gravitation is the tendency of masses to accelerate toward each other. It is one of the four fundamental interactions in nature [30] (the others are: the electromagnetic force, the weak nuclear force, and the strong nuclear force). Every particle in the universe attracts every other particle.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76dcb5508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76dcb5508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5.png"/><Relationship Id="rId7" Type="http://schemas.openxmlformats.org/officeDocument/2006/relationships/image" Target="../media/image13.png"/><Relationship Id="rId8"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3.png"/><Relationship Id="rId6"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8.png"/><Relationship Id="rId9" Type="http://schemas.openxmlformats.org/officeDocument/2006/relationships/image" Target="../media/image35.png"/><Relationship Id="rId5" Type="http://schemas.openxmlformats.org/officeDocument/2006/relationships/image" Target="../media/image26.png"/><Relationship Id="rId6" Type="http://schemas.openxmlformats.org/officeDocument/2006/relationships/image" Target="../media/image36.png"/><Relationship Id="rId7" Type="http://schemas.openxmlformats.org/officeDocument/2006/relationships/image" Target="../media/image32.png"/><Relationship Id="rId8"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29.png"/><Relationship Id="rId6" Type="http://schemas.openxmlformats.org/officeDocument/2006/relationships/image" Target="../media/image20.png"/><Relationship Id="rId7" Type="http://schemas.openxmlformats.org/officeDocument/2006/relationships/image" Target="../media/image1.png"/><Relationship Id="rId8"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386925" y="903575"/>
            <a:ext cx="70824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ru"/>
              <a:t>Gravity Search Algorithm</a:t>
            </a:r>
            <a:endParaRPr/>
          </a:p>
          <a:p>
            <a:pPr indent="0" lvl="0" marL="0" rtl="0" algn="l">
              <a:spcBef>
                <a:spcPts val="0"/>
              </a:spcBef>
              <a:spcAft>
                <a:spcPts val="0"/>
              </a:spcAft>
              <a:buNone/>
            </a:pPr>
            <a:r>
              <a:rPr lang="ru" sz="1711"/>
              <a:t>based on paper by Rashedi, Nezamabadi-pour, Saryazdi, 2009 </a:t>
            </a:r>
            <a:endParaRPr sz="1711"/>
          </a:p>
        </p:txBody>
      </p:sp>
      <p:sp>
        <p:nvSpPr>
          <p:cNvPr id="278" name="Google Shape;278;p13"/>
          <p:cNvSpPr txBox="1"/>
          <p:nvPr>
            <p:ph idx="1" type="subTitle"/>
          </p:nvPr>
        </p:nvSpPr>
        <p:spPr>
          <a:xfrm>
            <a:off x="0" y="4740825"/>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latin typeface="Maven Pro"/>
                <a:ea typeface="Maven Pro"/>
                <a:cs typeface="Maven Pro"/>
                <a:sym typeface="Maven Pro"/>
              </a:rPr>
              <a:t>presentation by Nataliia Zubareva</a:t>
            </a:r>
            <a:endParaRPr>
              <a:latin typeface="Maven Pro"/>
              <a:ea typeface="Maven Pro"/>
              <a:cs typeface="Maven Pro"/>
              <a:sym typeface="Maven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2"/>
          <p:cNvSpPr txBox="1"/>
          <p:nvPr>
            <p:ph type="title"/>
          </p:nvPr>
        </p:nvSpPr>
        <p:spPr>
          <a:xfrm>
            <a:off x="1303800" y="598575"/>
            <a:ext cx="3831300" cy="199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3200"/>
              <a:t>Algorithm setup</a:t>
            </a:r>
            <a:endParaRPr sz="3200"/>
          </a:p>
        </p:txBody>
      </p:sp>
      <p:sp>
        <p:nvSpPr>
          <p:cNvPr id="348" name="Google Shape;348;p22"/>
          <p:cNvSpPr txBox="1"/>
          <p:nvPr>
            <p:ph idx="1" type="subTitle"/>
          </p:nvPr>
        </p:nvSpPr>
        <p:spPr>
          <a:xfrm>
            <a:off x="5931275" y="890528"/>
            <a:ext cx="3430500" cy="7260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Font typeface="Maven Pro"/>
              <a:buChar char="●"/>
            </a:pPr>
            <a:r>
              <a:rPr lang="ru" sz="1700">
                <a:latin typeface="Maven Pro"/>
                <a:ea typeface="Maven Pro"/>
                <a:cs typeface="Maven Pro"/>
                <a:sym typeface="Maven Pro"/>
              </a:rPr>
              <a:t>isolated system of masses</a:t>
            </a:r>
            <a:endParaRPr sz="1700">
              <a:latin typeface="Maven Pro"/>
              <a:ea typeface="Maven Pro"/>
              <a:cs typeface="Maven Pro"/>
              <a:sym typeface="Maven Pro"/>
            </a:endParaRPr>
          </a:p>
          <a:p>
            <a:pPr indent="-336550" lvl="0" marL="457200" rtl="0" algn="l">
              <a:lnSpc>
                <a:spcPct val="115000"/>
              </a:lnSpc>
              <a:spcBef>
                <a:spcPts val="0"/>
              </a:spcBef>
              <a:spcAft>
                <a:spcPts val="0"/>
              </a:spcAft>
              <a:buSzPts val="1700"/>
              <a:buFont typeface="Maven Pro"/>
              <a:buChar char="●"/>
            </a:pPr>
            <a:r>
              <a:rPr lang="ru" sz="1700">
                <a:latin typeface="Maven Pro"/>
                <a:ea typeface="Maven Pro"/>
                <a:cs typeface="Maven Pro"/>
                <a:sym typeface="Maven Pro"/>
              </a:rPr>
              <a:t>Newton’s laws</a:t>
            </a:r>
            <a:endParaRPr sz="1700">
              <a:latin typeface="Maven Pro"/>
              <a:ea typeface="Maven Pro"/>
              <a:cs typeface="Maven Pro"/>
              <a:sym typeface="Maven Pro"/>
            </a:endParaRPr>
          </a:p>
          <a:p>
            <a:pPr indent="-336550" lvl="0" marL="457200" rtl="0" algn="l">
              <a:lnSpc>
                <a:spcPct val="115000"/>
              </a:lnSpc>
              <a:spcBef>
                <a:spcPts val="0"/>
              </a:spcBef>
              <a:spcAft>
                <a:spcPts val="0"/>
              </a:spcAft>
              <a:buSzPts val="1700"/>
              <a:buFont typeface="Maven Pro"/>
              <a:buChar char="●"/>
            </a:pPr>
            <a:r>
              <a:rPr lang="ru" sz="1700">
                <a:latin typeface="Maven Pro"/>
                <a:ea typeface="Maven Pro"/>
                <a:cs typeface="Maven Pro"/>
                <a:sym typeface="Maven Pro"/>
              </a:rPr>
              <a:t>agents = objects</a:t>
            </a:r>
            <a:endParaRPr sz="1700">
              <a:latin typeface="Maven Pro"/>
              <a:ea typeface="Maven Pro"/>
              <a:cs typeface="Maven Pro"/>
              <a:sym typeface="Maven Pro"/>
            </a:endParaRPr>
          </a:p>
          <a:p>
            <a:pPr indent="-336550" lvl="0" marL="457200" rtl="0" algn="l">
              <a:lnSpc>
                <a:spcPct val="115000"/>
              </a:lnSpc>
              <a:spcBef>
                <a:spcPts val="0"/>
              </a:spcBef>
              <a:spcAft>
                <a:spcPts val="0"/>
              </a:spcAft>
              <a:buSzPts val="1700"/>
              <a:buFont typeface="Maven Pro"/>
              <a:buChar char="●"/>
            </a:pPr>
            <a:r>
              <a:rPr lang="ru" sz="1700">
                <a:latin typeface="Maven Pro"/>
                <a:ea typeface="Maven Pro"/>
                <a:cs typeface="Maven Pro"/>
                <a:sym typeface="Maven Pro"/>
              </a:rPr>
              <a:t>performance = mass</a:t>
            </a:r>
            <a:endParaRPr sz="1700">
              <a:latin typeface="Maven Pro"/>
              <a:ea typeface="Maven Pro"/>
              <a:cs typeface="Maven Pro"/>
              <a:sym typeface="Maven Pro"/>
            </a:endParaRPr>
          </a:p>
          <a:p>
            <a:pPr indent="-336550" lvl="0" marL="457200" rtl="0" algn="l">
              <a:lnSpc>
                <a:spcPct val="115000"/>
              </a:lnSpc>
              <a:spcBef>
                <a:spcPts val="0"/>
              </a:spcBef>
              <a:spcAft>
                <a:spcPts val="0"/>
              </a:spcAft>
              <a:buSzPts val="1700"/>
              <a:buFont typeface="Maven Pro"/>
              <a:buChar char="●"/>
            </a:pPr>
            <a:r>
              <a:rPr lang="ru" sz="1700">
                <a:latin typeface="Maven Pro"/>
                <a:ea typeface="Maven Pro"/>
                <a:cs typeface="Maven Pro"/>
                <a:sym typeface="Maven Pro"/>
              </a:rPr>
              <a:t>communication = gravitational force</a:t>
            </a:r>
            <a:endParaRPr sz="1700">
              <a:latin typeface="Maven Pro"/>
              <a:ea typeface="Maven Pro"/>
              <a:cs typeface="Maven Pro"/>
              <a:sym typeface="Maven Pro"/>
            </a:endParaRPr>
          </a:p>
          <a:p>
            <a:pPr indent="-336550" lvl="0" marL="457200" rtl="0" algn="l">
              <a:lnSpc>
                <a:spcPct val="115000"/>
              </a:lnSpc>
              <a:spcBef>
                <a:spcPts val="0"/>
              </a:spcBef>
              <a:spcAft>
                <a:spcPts val="0"/>
              </a:spcAft>
              <a:buSzPts val="1700"/>
              <a:buFont typeface="Maven Pro"/>
              <a:buChar char="●"/>
            </a:pPr>
            <a:r>
              <a:rPr lang="ru" sz="1700">
                <a:latin typeface="Maven Pro"/>
                <a:ea typeface="Maven Pro"/>
                <a:cs typeface="Maven Pro"/>
                <a:sym typeface="Maven Pro"/>
              </a:rPr>
              <a:t>objects attract each other by the gravity force</a:t>
            </a:r>
            <a:endParaRPr sz="1700">
              <a:latin typeface="Maven Pro"/>
              <a:ea typeface="Maven Pro"/>
              <a:cs typeface="Maven Pro"/>
              <a:sym typeface="Maven Pro"/>
            </a:endParaRPr>
          </a:p>
          <a:p>
            <a:pPr indent="-336550" lvl="0" marL="457200" rtl="0" algn="l">
              <a:lnSpc>
                <a:spcPct val="115000"/>
              </a:lnSpc>
              <a:spcBef>
                <a:spcPts val="0"/>
              </a:spcBef>
              <a:spcAft>
                <a:spcPts val="0"/>
              </a:spcAft>
              <a:buSzPts val="1700"/>
              <a:buFont typeface="Maven Pro"/>
              <a:buChar char="●"/>
            </a:pPr>
            <a:r>
              <a:rPr lang="ru" sz="1700">
                <a:latin typeface="Maven Pro"/>
                <a:ea typeface="Maven Pro"/>
                <a:cs typeface="Maven Pro"/>
                <a:sym typeface="Maven Pro"/>
              </a:rPr>
              <a:t>global movement towards the heaviest mass (best performance)</a:t>
            </a:r>
            <a:endParaRPr sz="1700">
              <a:latin typeface="Maven Pro"/>
              <a:ea typeface="Maven Pro"/>
              <a:cs typeface="Maven Pro"/>
              <a:sym typeface="Maven Pro"/>
            </a:endParaRPr>
          </a:p>
          <a:p>
            <a:pPr indent="-336550" lvl="0" marL="457200" rtl="0" algn="l">
              <a:lnSpc>
                <a:spcPct val="115000"/>
              </a:lnSpc>
              <a:spcBef>
                <a:spcPts val="0"/>
              </a:spcBef>
              <a:spcAft>
                <a:spcPts val="0"/>
              </a:spcAft>
              <a:buSzPts val="1700"/>
              <a:buFont typeface="Maven Pro"/>
              <a:buChar char="●"/>
            </a:pPr>
            <a:r>
              <a:rPr lang="ru" sz="1700">
                <a:latin typeface="Maven Pro"/>
                <a:ea typeface="Maven Pro"/>
                <a:cs typeface="Maven Pro"/>
                <a:sym typeface="Maven Pro"/>
              </a:rPr>
              <a:t>heavier objects move slower  - exploitation</a:t>
            </a:r>
            <a:endParaRPr sz="1700">
              <a:latin typeface="Maven Pro"/>
              <a:ea typeface="Maven Pro"/>
              <a:cs typeface="Maven Pro"/>
              <a:sym typeface="Maven Pro"/>
            </a:endParaRPr>
          </a:p>
        </p:txBody>
      </p:sp>
      <p:sp>
        <p:nvSpPr>
          <p:cNvPr id="349" name="Google Shape;349;p22"/>
          <p:cNvSpPr txBox="1"/>
          <p:nvPr>
            <p:ph idx="2" type="body"/>
          </p:nvPr>
        </p:nvSpPr>
        <p:spPr>
          <a:xfrm>
            <a:off x="1172975" y="1430850"/>
            <a:ext cx="4165200" cy="387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2000">
                <a:latin typeface="Maven Pro"/>
                <a:ea typeface="Maven Pro"/>
                <a:cs typeface="Maven Pro"/>
                <a:sym typeface="Maven Pro"/>
              </a:rPr>
              <a:t>E</a:t>
            </a:r>
            <a:r>
              <a:rPr lang="ru" sz="2000">
                <a:latin typeface="Maven Pro"/>
                <a:ea typeface="Maven Pro"/>
                <a:cs typeface="Maven Pro"/>
                <a:sym typeface="Maven Pro"/>
              </a:rPr>
              <a:t>ach agent has: </a:t>
            </a:r>
            <a:endParaRPr sz="2000">
              <a:latin typeface="Maven Pro"/>
              <a:ea typeface="Maven Pro"/>
              <a:cs typeface="Maven Pro"/>
              <a:sym typeface="Maven Pro"/>
            </a:endParaRPr>
          </a:p>
          <a:p>
            <a:pPr indent="-355600" lvl="0" marL="457200" rtl="0" algn="l">
              <a:spcBef>
                <a:spcPts val="1200"/>
              </a:spcBef>
              <a:spcAft>
                <a:spcPts val="0"/>
              </a:spcAft>
              <a:buSzPts val="2000"/>
              <a:buFont typeface="Maven Pro"/>
              <a:buChar char="●"/>
            </a:pPr>
            <a:r>
              <a:rPr lang="ru" sz="2000">
                <a:latin typeface="Maven Pro"/>
                <a:ea typeface="Maven Pro"/>
                <a:cs typeface="Maven Pro"/>
                <a:sym typeface="Maven Pro"/>
              </a:rPr>
              <a:t>position (</a:t>
            </a:r>
            <a:r>
              <a:rPr lang="ru" sz="2000">
                <a:latin typeface="Maven Pro"/>
                <a:ea typeface="Maven Pro"/>
                <a:cs typeface="Maven Pro"/>
                <a:sym typeface="Maven Pro"/>
              </a:rPr>
              <a:t>corresponds to a solution of the problem</a:t>
            </a:r>
            <a:r>
              <a:rPr lang="ru" sz="2000">
                <a:latin typeface="Maven Pro"/>
                <a:ea typeface="Maven Pro"/>
                <a:cs typeface="Maven Pro"/>
                <a:sym typeface="Maven Pro"/>
              </a:rPr>
              <a:t>)</a:t>
            </a:r>
            <a:endParaRPr sz="2000">
              <a:latin typeface="Maven Pro"/>
              <a:ea typeface="Maven Pro"/>
              <a:cs typeface="Maven Pro"/>
              <a:sym typeface="Maven Pro"/>
            </a:endParaRPr>
          </a:p>
          <a:p>
            <a:pPr indent="-355600" lvl="0" marL="457200" rtl="0" algn="l">
              <a:spcBef>
                <a:spcPts val="0"/>
              </a:spcBef>
              <a:spcAft>
                <a:spcPts val="0"/>
              </a:spcAft>
              <a:buSzPts val="2000"/>
              <a:buFont typeface="Maven Pro"/>
              <a:buChar char="●"/>
            </a:pPr>
            <a:r>
              <a:rPr lang="ru" sz="2000">
                <a:latin typeface="Maven Pro"/>
                <a:ea typeface="Maven Pro"/>
                <a:cs typeface="Maven Pro"/>
                <a:sym typeface="Maven Pro"/>
              </a:rPr>
              <a:t>inertial mass Mi</a:t>
            </a:r>
            <a:endParaRPr sz="2000">
              <a:latin typeface="Maven Pro"/>
              <a:ea typeface="Maven Pro"/>
              <a:cs typeface="Maven Pro"/>
              <a:sym typeface="Maven Pro"/>
            </a:endParaRPr>
          </a:p>
          <a:p>
            <a:pPr indent="-355600" lvl="0" marL="457200" rtl="0" algn="l">
              <a:spcBef>
                <a:spcPts val="0"/>
              </a:spcBef>
              <a:spcAft>
                <a:spcPts val="0"/>
              </a:spcAft>
              <a:buSzPts val="2000"/>
              <a:buFont typeface="Maven Pro"/>
              <a:buChar char="●"/>
            </a:pPr>
            <a:r>
              <a:rPr lang="ru" sz="2000">
                <a:latin typeface="Maven Pro"/>
                <a:ea typeface="Maven Pro"/>
                <a:cs typeface="Maven Pro"/>
                <a:sym typeface="Maven Pro"/>
              </a:rPr>
              <a:t>active gravitational mass Ma</a:t>
            </a:r>
            <a:endParaRPr sz="2000">
              <a:latin typeface="Maven Pro"/>
              <a:ea typeface="Maven Pro"/>
              <a:cs typeface="Maven Pro"/>
              <a:sym typeface="Maven Pro"/>
            </a:endParaRPr>
          </a:p>
          <a:p>
            <a:pPr indent="-355600" lvl="0" marL="457200" rtl="0" algn="l">
              <a:spcBef>
                <a:spcPts val="0"/>
              </a:spcBef>
              <a:spcAft>
                <a:spcPts val="0"/>
              </a:spcAft>
              <a:buSzPts val="2000"/>
              <a:buFont typeface="Maven Pro"/>
              <a:buChar char="●"/>
            </a:pPr>
            <a:r>
              <a:rPr lang="ru" sz="2000">
                <a:latin typeface="Maven Pro"/>
                <a:ea typeface="Maven Pro"/>
                <a:cs typeface="Maven Pro"/>
                <a:sym typeface="Maven Pro"/>
              </a:rPr>
              <a:t>passive gravitational mass Mp</a:t>
            </a:r>
            <a:endParaRPr sz="2000">
              <a:latin typeface="Maven Pro"/>
              <a:ea typeface="Maven Pro"/>
              <a:cs typeface="Maven Pro"/>
              <a:sym typeface="Maven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3"/>
          <p:cNvSpPr txBox="1"/>
          <p:nvPr>
            <p:ph idx="4294967295" type="title"/>
          </p:nvPr>
        </p:nvSpPr>
        <p:spPr>
          <a:xfrm>
            <a:off x="1303800" y="192825"/>
            <a:ext cx="3430500" cy="199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3200"/>
              <a:t>Algorithm</a:t>
            </a:r>
            <a:endParaRPr sz="3200"/>
          </a:p>
        </p:txBody>
      </p:sp>
      <p:sp>
        <p:nvSpPr>
          <p:cNvPr id="355" name="Google Shape;355;p23"/>
          <p:cNvSpPr txBox="1"/>
          <p:nvPr>
            <p:ph idx="1" type="body"/>
          </p:nvPr>
        </p:nvSpPr>
        <p:spPr>
          <a:xfrm>
            <a:off x="300425" y="729450"/>
            <a:ext cx="5843100" cy="5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latin typeface="Maven Pro"/>
                <a:ea typeface="Maven Pro"/>
                <a:cs typeface="Maven Pro"/>
                <a:sym typeface="Maven Pro"/>
              </a:rPr>
              <a:t>best_agent = null</a:t>
            </a:r>
            <a:endParaRPr>
              <a:latin typeface="Maven Pro"/>
              <a:ea typeface="Maven Pro"/>
              <a:cs typeface="Maven Pro"/>
              <a:sym typeface="Maven Pro"/>
            </a:endParaRPr>
          </a:p>
          <a:p>
            <a:pPr indent="0" lvl="0" marL="0" rtl="0" algn="l">
              <a:spcBef>
                <a:spcPts val="0"/>
              </a:spcBef>
              <a:spcAft>
                <a:spcPts val="0"/>
              </a:spcAft>
              <a:buNone/>
            </a:pPr>
            <a:r>
              <a:rPr lang="ru">
                <a:latin typeface="Maven Pro"/>
                <a:ea typeface="Maven Pro"/>
                <a:cs typeface="Maven Pro"/>
                <a:sym typeface="Maven Pro"/>
              </a:rPr>
              <a:t>fits = null</a:t>
            </a:r>
            <a:endParaRPr>
              <a:latin typeface="Maven Pro"/>
              <a:ea typeface="Maven Pro"/>
              <a:cs typeface="Maven Pro"/>
              <a:sym typeface="Maven Pro"/>
            </a:endParaRPr>
          </a:p>
          <a:p>
            <a:pPr indent="0" lvl="0" marL="0" rtl="0" algn="l">
              <a:spcBef>
                <a:spcPts val="0"/>
              </a:spcBef>
              <a:spcAft>
                <a:spcPts val="0"/>
              </a:spcAft>
              <a:buNone/>
            </a:pPr>
            <a:r>
              <a:rPr lang="ru">
                <a:latin typeface="Maven Pro"/>
                <a:ea typeface="Maven Pro"/>
                <a:cs typeface="Maven Pro"/>
                <a:sym typeface="Maven Pro"/>
              </a:rPr>
              <a:t>agents = &lt;Agent&gt;(N) // initialize randomly</a:t>
            </a:r>
            <a:endParaRPr>
              <a:latin typeface="Maven Pro"/>
              <a:ea typeface="Maven Pro"/>
              <a:cs typeface="Maven Pro"/>
              <a:sym typeface="Maven Pro"/>
            </a:endParaRPr>
          </a:p>
          <a:p>
            <a:pPr indent="0" lvl="0" marL="0" rtl="0" algn="l">
              <a:spcBef>
                <a:spcPts val="0"/>
              </a:spcBef>
              <a:spcAft>
                <a:spcPts val="0"/>
              </a:spcAft>
              <a:buNone/>
            </a:pPr>
            <a:r>
              <a:rPr lang="ru">
                <a:latin typeface="Maven Pro"/>
                <a:ea typeface="Maven Pro"/>
                <a:cs typeface="Maven Pro"/>
                <a:sym typeface="Maven Pro"/>
              </a:rPr>
              <a:t>while(true):</a:t>
            </a:r>
            <a:endParaRPr>
              <a:latin typeface="Maven Pro"/>
              <a:ea typeface="Maven Pro"/>
              <a:cs typeface="Maven Pro"/>
              <a:sym typeface="Maven Pro"/>
            </a:endParaRPr>
          </a:p>
          <a:p>
            <a:pPr indent="457200" lvl="0" marL="0" rtl="0" algn="l">
              <a:spcBef>
                <a:spcPts val="0"/>
              </a:spcBef>
              <a:spcAft>
                <a:spcPts val="0"/>
              </a:spcAft>
              <a:buNone/>
            </a:pPr>
            <a:r>
              <a:rPr lang="ru">
                <a:latin typeface="Maven Pro"/>
                <a:ea typeface="Maven Pro"/>
                <a:cs typeface="Maven Pro"/>
                <a:sym typeface="Maven Pro"/>
              </a:rPr>
              <a:t>for </a:t>
            </a:r>
            <a:r>
              <a:rPr lang="ru">
                <a:latin typeface="Maven Pro"/>
                <a:ea typeface="Maven Pro"/>
                <a:cs typeface="Maven Pro"/>
                <a:sym typeface="Maven Pro"/>
              </a:rPr>
              <a:t>agent in agents:</a:t>
            </a:r>
            <a:endParaRPr>
              <a:latin typeface="Maven Pro"/>
              <a:ea typeface="Maven Pro"/>
              <a:cs typeface="Maven Pro"/>
              <a:sym typeface="Maven Pro"/>
            </a:endParaRPr>
          </a:p>
          <a:p>
            <a:pPr indent="0" lvl="0" marL="0" rtl="0" algn="l">
              <a:spcBef>
                <a:spcPts val="0"/>
              </a:spcBef>
              <a:spcAft>
                <a:spcPts val="0"/>
              </a:spcAft>
              <a:buNone/>
            </a:pPr>
            <a:r>
              <a:rPr lang="ru">
                <a:latin typeface="Maven Pro"/>
                <a:ea typeface="Maven Pro"/>
                <a:cs typeface="Maven Pro"/>
                <a:sym typeface="Maven Pro"/>
              </a:rPr>
              <a:t>		fitness = fit(agent)</a:t>
            </a:r>
            <a:endParaRPr>
              <a:latin typeface="Maven Pro"/>
              <a:ea typeface="Maven Pro"/>
              <a:cs typeface="Maven Pro"/>
              <a:sym typeface="Maven Pro"/>
            </a:endParaRPr>
          </a:p>
          <a:p>
            <a:pPr indent="0" lvl="0" marL="0" rtl="0" algn="l">
              <a:spcBef>
                <a:spcPts val="0"/>
              </a:spcBef>
              <a:spcAft>
                <a:spcPts val="0"/>
              </a:spcAft>
              <a:buNone/>
            </a:pPr>
            <a:r>
              <a:rPr lang="ru">
                <a:latin typeface="Maven Pro"/>
                <a:ea typeface="Maven Pro"/>
                <a:cs typeface="Maven Pro"/>
                <a:sym typeface="Maven Pro"/>
              </a:rPr>
              <a:t>		fits.add(fitness)</a:t>
            </a:r>
            <a:endParaRPr>
              <a:latin typeface="Maven Pro"/>
              <a:ea typeface="Maven Pro"/>
              <a:cs typeface="Maven Pro"/>
              <a:sym typeface="Maven Pro"/>
            </a:endParaRPr>
          </a:p>
          <a:p>
            <a:pPr indent="457200" lvl="0" marL="0" rtl="0" algn="l">
              <a:spcBef>
                <a:spcPts val="0"/>
              </a:spcBef>
              <a:spcAft>
                <a:spcPts val="0"/>
              </a:spcAft>
              <a:buNone/>
            </a:pPr>
            <a:r>
              <a:rPr lang="ru">
                <a:latin typeface="Maven Pro"/>
                <a:ea typeface="Maven Pro"/>
                <a:cs typeface="Maven Pro"/>
                <a:sym typeface="Maven Pro"/>
              </a:rPr>
              <a:t>	update_G()</a:t>
            </a:r>
            <a:endParaRPr>
              <a:latin typeface="Maven Pro"/>
              <a:ea typeface="Maven Pro"/>
              <a:cs typeface="Maven Pro"/>
              <a:sym typeface="Maven Pro"/>
            </a:endParaRPr>
          </a:p>
          <a:p>
            <a:pPr indent="457200" lvl="0" marL="0" rtl="0" algn="l">
              <a:spcBef>
                <a:spcPts val="0"/>
              </a:spcBef>
              <a:spcAft>
                <a:spcPts val="0"/>
              </a:spcAft>
              <a:buNone/>
            </a:pPr>
            <a:r>
              <a:rPr lang="ru">
                <a:latin typeface="Maven Pro"/>
                <a:ea typeface="Maven Pro"/>
                <a:cs typeface="Maven Pro"/>
                <a:sym typeface="Maven Pro"/>
              </a:rPr>
              <a:t>	update_best_and_worst()</a:t>
            </a:r>
            <a:endParaRPr>
              <a:latin typeface="Maven Pro"/>
              <a:ea typeface="Maven Pro"/>
              <a:cs typeface="Maven Pro"/>
              <a:sym typeface="Maven Pro"/>
            </a:endParaRPr>
          </a:p>
          <a:p>
            <a:pPr indent="457200" lvl="0" marL="0" rtl="0" algn="l">
              <a:spcBef>
                <a:spcPts val="0"/>
              </a:spcBef>
              <a:spcAft>
                <a:spcPts val="0"/>
              </a:spcAft>
              <a:buNone/>
            </a:pPr>
            <a:r>
              <a:rPr lang="ru">
                <a:latin typeface="Maven Pro"/>
                <a:ea typeface="Maven Pro"/>
                <a:cs typeface="Maven Pro"/>
                <a:sym typeface="Maven Pro"/>
              </a:rPr>
              <a:t>	update_masses()</a:t>
            </a:r>
            <a:endParaRPr>
              <a:latin typeface="Maven Pro"/>
              <a:ea typeface="Maven Pro"/>
              <a:cs typeface="Maven Pro"/>
              <a:sym typeface="Maven Pro"/>
            </a:endParaRPr>
          </a:p>
          <a:p>
            <a:pPr indent="457200" lvl="0" marL="0" rtl="0" algn="l">
              <a:spcBef>
                <a:spcPts val="0"/>
              </a:spcBef>
              <a:spcAft>
                <a:spcPts val="0"/>
              </a:spcAft>
              <a:buNone/>
            </a:pPr>
            <a:r>
              <a:rPr lang="ru">
                <a:latin typeface="Maven Pro"/>
                <a:ea typeface="Maven Pro"/>
                <a:cs typeface="Maven Pro"/>
                <a:sym typeface="Maven Pro"/>
              </a:rPr>
              <a:t>	calculate_force() // in all directions</a:t>
            </a:r>
            <a:endParaRPr>
              <a:latin typeface="Maven Pro"/>
              <a:ea typeface="Maven Pro"/>
              <a:cs typeface="Maven Pro"/>
              <a:sym typeface="Maven Pro"/>
            </a:endParaRPr>
          </a:p>
          <a:p>
            <a:pPr indent="457200" lvl="0" marL="0" rtl="0" algn="l">
              <a:spcBef>
                <a:spcPts val="0"/>
              </a:spcBef>
              <a:spcAft>
                <a:spcPts val="0"/>
              </a:spcAft>
              <a:buNone/>
            </a:pPr>
            <a:r>
              <a:rPr lang="ru">
                <a:latin typeface="Maven Pro"/>
                <a:ea typeface="Maven Pro"/>
                <a:cs typeface="Maven Pro"/>
                <a:sym typeface="Maven Pro"/>
              </a:rPr>
              <a:t>	calculate_a_and_v()</a:t>
            </a:r>
            <a:endParaRPr>
              <a:latin typeface="Maven Pro"/>
              <a:ea typeface="Maven Pro"/>
              <a:cs typeface="Maven Pro"/>
              <a:sym typeface="Maven Pro"/>
            </a:endParaRPr>
          </a:p>
          <a:p>
            <a:pPr indent="457200" lvl="0" marL="0" rtl="0" algn="l">
              <a:spcBef>
                <a:spcPts val="0"/>
              </a:spcBef>
              <a:spcAft>
                <a:spcPts val="0"/>
              </a:spcAft>
              <a:buNone/>
            </a:pPr>
            <a:r>
              <a:rPr lang="ru">
                <a:latin typeface="Maven Pro"/>
                <a:ea typeface="Maven Pro"/>
                <a:cs typeface="Maven Pro"/>
                <a:sym typeface="Maven Pro"/>
              </a:rPr>
              <a:t>	move()</a:t>
            </a:r>
            <a:endParaRPr>
              <a:latin typeface="Maven Pro"/>
              <a:ea typeface="Maven Pro"/>
              <a:cs typeface="Maven Pro"/>
              <a:sym typeface="Maven Pro"/>
            </a:endParaRPr>
          </a:p>
          <a:p>
            <a:pPr indent="457200" lvl="0" marL="0" rtl="0" algn="l">
              <a:spcBef>
                <a:spcPts val="0"/>
              </a:spcBef>
              <a:spcAft>
                <a:spcPts val="0"/>
              </a:spcAft>
              <a:buNone/>
            </a:pPr>
            <a:r>
              <a:rPr lang="ru">
                <a:latin typeface="Maven Pro"/>
                <a:ea typeface="Maven Pro"/>
                <a:cs typeface="Maven Pro"/>
                <a:sym typeface="Maven Pro"/>
              </a:rPr>
              <a:t>	if(fitness &lt;= criterion):</a:t>
            </a:r>
            <a:endParaRPr>
              <a:latin typeface="Maven Pro"/>
              <a:ea typeface="Maven Pro"/>
              <a:cs typeface="Maven Pro"/>
              <a:sym typeface="Maven Pro"/>
            </a:endParaRPr>
          </a:p>
          <a:p>
            <a:pPr indent="457200" lvl="0" marL="0" rtl="0" algn="l">
              <a:spcBef>
                <a:spcPts val="0"/>
              </a:spcBef>
              <a:spcAft>
                <a:spcPts val="0"/>
              </a:spcAft>
              <a:buNone/>
            </a:pPr>
            <a:r>
              <a:rPr lang="ru">
                <a:latin typeface="Maven Pro"/>
                <a:ea typeface="Maven Pro"/>
                <a:cs typeface="Maven Pro"/>
                <a:sym typeface="Maven Pro"/>
              </a:rPr>
              <a:t>		best_agent = agent</a:t>
            </a:r>
            <a:endParaRPr>
              <a:latin typeface="Maven Pro"/>
              <a:ea typeface="Maven Pro"/>
              <a:cs typeface="Maven Pro"/>
              <a:sym typeface="Maven Pro"/>
            </a:endParaRPr>
          </a:p>
          <a:p>
            <a:pPr indent="457200" lvl="0" marL="0" rtl="0" algn="l">
              <a:spcBef>
                <a:spcPts val="0"/>
              </a:spcBef>
              <a:spcAft>
                <a:spcPts val="0"/>
              </a:spcAft>
              <a:buNone/>
            </a:pPr>
            <a:r>
              <a:rPr lang="ru">
                <a:latin typeface="Maven Pro"/>
                <a:ea typeface="Maven Pro"/>
                <a:cs typeface="Maven Pro"/>
                <a:sym typeface="Maven Pro"/>
              </a:rPr>
              <a:t>		break</a:t>
            </a:r>
            <a:endParaRPr>
              <a:latin typeface="Maven Pro"/>
              <a:ea typeface="Maven Pro"/>
              <a:cs typeface="Maven Pro"/>
              <a:sym typeface="Maven Pro"/>
            </a:endParaRPr>
          </a:p>
          <a:p>
            <a:pPr indent="0" lvl="0" marL="0" rtl="0" algn="l">
              <a:spcBef>
                <a:spcPts val="0"/>
              </a:spcBef>
              <a:spcAft>
                <a:spcPts val="0"/>
              </a:spcAft>
              <a:buNone/>
            </a:pPr>
            <a:r>
              <a:rPr lang="ru">
                <a:latin typeface="Maven Pro"/>
                <a:ea typeface="Maven Pro"/>
                <a:cs typeface="Maven Pro"/>
                <a:sym typeface="Maven Pro"/>
              </a:rPr>
              <a:t>return best_agent</a:t>
            </a:r>
            <a:endParaRPr>
              <a:latin typeface="Maven Pro"/>
              <a:ea typeface="Maven Pro"/>
              <a:cs typeface="Maven Pro"/>
              <a:sym typeface="Maven Pro"/>
            </a:endParaRPr>
          </a:p>
        </p:txBody>
      </p:sp>
      <p:pic>
        <p:nvPicPr>
          <p:cNvPr id="356" name="Google Shape;356;p23"/>
          <p:cNvPicPr preferRelativeResize="0"/>
          <p:nvPr/>
        </p:nvPicPr>
        <p:blipFill>
          <a:blip r:embed="rId3">
            <a:alphaModFix/>
          </a:blip>
          <a:stretch>
            <a:fillRect/>
          </a:stretch>
        </p:blipFill>
        <p:spPr>
          <a:xfrm>
            <a:off x="5575500" y="0"/>
            <a:ext cx="3503725" cy="5071525"/>
          </a:xfrm>
          <a:prstGeom prst="rect">
            <a:avLst/>
          </a:prstGeom>
          <a:noFill/>
          <a:ln>
            <a:noFill/>
          </a:ln>
        </p:spPr>
      </p:pic>
      <p:sp>
        <p:nvSpPr>
          <p:cNvPr id="357" name="Google Shape;357;p23"/>
          <p:cNvSpPr txBox="1"/>
          <p:nvPr/>
        </p:nvSpPr>
        <p:spPr>
          <a:xfrm>
            <a:off x="1303800" y="4312200"/>
            <a:ext cx="511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a:latin typeface="Maven Pro"/>
                <a:ea typeface="Maven Pro"/>
                <a:cs typeface="Maven Pro"/>
                <a:sym typeface="Maven Pro"/>
              </a:rPr>
              <a:t>*https://github.com/himanshuRepo/Gravitational-Search-Algorithm</a:t>
            </a:r>
            <a:endParaRPr b="1">
              <a:latin typeface="Maven Pro"/>
              <a:ea typeface="Maven Pro"/>
              <a:cs typeface="Maven Pro"/>
              <a:sym typeface="Maven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24"/>
          <p:cNvPicPr preferRelativeResize="0"/>
          <p:nvPr/>
        </p:nvPicPr>
        <p:blipFill>
          <a:blip r:embed="rId3">
            <a:alphaModFix/>
          </a:blip>
          <a:stretch>
            <a:fillRect/>
          </a:stretch>
        </p:blipFill>
        <p:spPr>
          <a:xfrm>
            <a:off x="377875" y="4373775"/>
            <a:ext cx="2964181" cy="635800"/>
          </a:xfrm>
          <a:prstGeom prst="rect">
            <a:avLst/>
          </a:prstGeom>
          <a:noFill/>
          <a:ln>
            <a:noFill/>
          </a:ln>
        </p:spPr>
      </p:pic>
      <p:sp>
        <p:nvSpPr>
          <p:cNvPr id="363" name="Google Shape;363;p24"/>
          <p:cNvSpPr txBox="1"/>
          <p:nvPr>
            <p:ph type="title"/>
          </p:nvPr>
        </p:nvSpPr>
        <p:spPr>
          <a:xfrm>
            <a:off x="1303800" y="192825"/>
            <a:ext cx="3430500" cy="54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ru" sz="3220"/>
              <a:t>Calculation</a:t>
            </a:r>
            <a:endParaRPr sz="3220"/>
          </a:p>
        </p:txBody>
      </p:sp>
      <p:pic>
        <p:nvPicPr>
          <p:cNvPr id="364" name="Google Shape;364;p24"/>
          <p:cNvPicPr preferRelativeResize="0"/>
          <p:nvPr/>
        </p:nvPicPr>
        <p:blipFill>
          <a:blip r:embed="rId4">
            <a:alphaModFix/>
          </a:blip>
          <a:stretch>
            <a:fillRect/>
          </a:stretch>
        </p:blipFill>
        <p:spPr>
          <a:xfrm>
            <a:off x="119625" y="740625"/>
            <a:ext cx="4457700" cy="485775"/>
          </a:xfrm>
          <a:prstGeom prst="rect">
            <a:avLst/>
          </a:prstGeom>
          <a:noFill/>
          <a:ln>
            <a:noFill/>
          </a:ln>
        </p:spPr>
      </p:pic>
      <p:pic>
        <p:nvPicPr>
          <p:cNvPr id="365" name="Google Shape;365;p24"/>
          <p:cNvPicPr preferRelativeResize="0"/>
          <p:nvPr/>
        </p:nvPicPr>
        <p:blipFill>
          <a:blip r:embed="rId5">
            <a:alphaModFix/>
          </a:blip>
          <a:stretch>
            <a:fillRect/>
          </a:stretch>
        </p:blipFill>
        <p:spPr>
          <a:xfrm>
            <a:off x="377875" y="1391588"/>
            <a:ext cx="3941200" cy="683025"/>
          </a:xfrm>
          <a:prstGeom prst="rect">
            <a:avLst/>
          </a:prstGeom>
          <a:noFill/>
          <a:ln>
            <a:noFill/>
          </a:ln>
        </p:spPr>
      </p:pic>
      <p:pic>
        <p:nvPicPr>
          <p:cNvPr id="366" name="Google Shape;366;p24"/>
          <p:cNvPicPr preferRelativeResize="0"/>
          <p:nvPr/>
        </p:nvPicPr>
        <p:blipFill>
          <a:blip r:embed="rId6">
            <a:alphaModFix/>
          </a:blip>
          <a:stretch>
            <a:fillRect/>
          </a:stretch>
        </p:blipFill>
        <p:spPr>
          <a:xfrm>
            <a:off x="377875" y="3068900"/>
            <a:ext cx="2543175" cy="561975"/>
          </a:xfrm>
          <a:prstGeom prst="rect">
            <a:avLst/>
          </a:prstGeom>
          <a:noFill/>
          <a:ln>
            <a:noFill/>
          </a:ln>
        </p:spPr>
      </p:pic>
      <p:sp>
        <p:nvSpPr>
          <p:cNvPr id="367" name="Google Shape;367;p24"/>
          <p:cNvSpPr txBox="1"/>
          <p:nvPr/>
        </p:nvSpPr>
        <p:spPr>
          <a:xfrm>
            <a:off x="-384625" y="724950"/>
            <a:ext cx="9585600" cy="4371300"/>
          </a:xfrm>
          <a:prstGeom prst="rect">
            <a:avLst/>
          </a:prstGeom>
          <a:noFill/>
          <a:ln>
            <a:noFill/>
          </a:ln>
        </p:spPr>
        <p:txBody>
          <a:bodyPr anchorCtr="0" anchor="t" bIns="91425" lIns="91425" spcFirstLastPara="1" rIns="91425" wrap="square" tIns="91425">
            <a:spAutoFit/>
          </a:bodyPr>
          <a:lstStyle/>
          <a:p>
            <a:pPr indent="-336550" lvl="0" marL="914400" rtl="0" algn="l">
              <a:spcBef>
                <a:spcPts val="0"/>
              </a:spcBef>
              <a:spcAft>
                <a:spcPts val="0"/>
              </a:spcAft>
              <a:buSzPts val="1700"/>
              <a:buFont typeface="Maven Pro"/>
              <a:buAutoNum type="arabicParenBoth"/>
            </a:pPr>
            <a:r>
              <a:rPr lang="ru" sz="1700">
                <a:latin typeface="Maven Pro"/>
                <a:ea typeface="Maven Pro"/>
                <a:cs typeface="Maven Pro"/>
                <a:sym typeface="Maven Pro"/>
              </a:rPr>
              <a:t>                                                              </a:t>
            </a:r>
            <a:r>
              <a:rPr lang="ru" sz="1700">
                <a:latin typeface="Maven Pro"/>
                <a:ea typeface="Maven Pro"/>
                <a:cs typeface="Maven Pro"/>
                <a:sym typeface="Maven Pro"/>
              </a:rPr>
              <a:t>position of agent i, x</a:t>
            </a:r>
            <a:r>
              <a:rPr lang="ru" sz="1100">
                <a:latin typeface="Maven Pro"/>
                <a:ea typeface="Maven Pro"/>
                <a:cs typeface="Maven Pro"/>
                <a:sym typeface="Maven Pro"/>
              </a:rPr>
              <a:t>d</a:t>
            </a:r>
            <a:r>
              <a:rPr lang="ru" sz="1700">
                <a:latin typeface="Maven Pro"/>
                <a:ea typeface="Maven Pro"/>
                <a:cs typeface="Maven Pro"/>
                <a:sym typeface="Maven Pro"/>
              </a:rPr>
              <a:t> - in dimension d</a:t>
            </a:r>
            <a:endParaRPr sz="1700">
              <a:latin typeface="Maven Pro"/>
              <a:ea typeface="Maven Pro"/>
              <a:cs typeface="Maven Pro"/>
              <a:sym typeface="Maven Pro"/>
            </a:endParaRPr>
          </a:p>
          <a:p>
            <a:pPr indent="0" lvl="0" marL="914400" rtl="0" algn="l">
              <a:spcBef>
                <a:spcPts val="0"/>
              </a:spcBef>
              <a:spcAft>
                <a:spcPts val="0"/>
              </a:spcAft>
              <a:buNone/>
            </a:pPr>
            <a:r>
              <a:t/>
            </a:r>
            <a:endParaRPr sz="1700">
              <a:latin typeface="Maven Pro"/>
              <a:ea typeface="Maven Pro"/>
              <a:cs typeface="Maven Pro"/>
              <a:sym typeface="Maven Pro"/>
            </a:endParaRPr>
          </a:p>
          <a:p>
            <a:pPr indent="0" lvl="0" marL="914400" rtl="0" algn="l">
              <a:spcBef>
                <a:spcPts val="0"/>
              </a:spcBef>
              <a:spcAft>
                <a:spcPts val="0"/>
              </a:spcAft>
              <a:buNone/>
            </a:pPr>
            <a:r>
              <a:t/>
            </a:r>
            <a:endParaRPr sz="1700">
              <a:latin typeface="Maven Pro"/>
              <a:ea typeface="Maven Pro"/>
              <a:cs typeface="Maven Pro"/>
              <a:sym typeface="Maven Pro"/>
            </a:endParaRPr>
          </a:p>
          <a:p>
            <a:pPr indent="-336550" lvl="0" marL="914400" rtl="0" algn="l">
              <a:spcBef>
                <a:spcPts val="0"/>
              </a:spcBef>
              <a:spcAft>
                <a:spcPts val="0"/>
              </a:spcAft>
              <a:buSzPts val="1700"/>
              <a:buFont typeface="Maven Pro"/>
              <a:buAutoNum type="arabicParenBoth"/>
            </a:pPr>
            <a:r>
              <a:rPr lang="ru" sz="1700">
                <a:latin typeface="Maven Pro"/>
                <a:ea typeface="Maven Pro"/>
                <a:cs typeface="Maven Pro"/>
                <a:sym typeface="Maven Pro"/>
              </a:rPr>
              <a:t>				                              force from agent j on i at moment t along dim d</a:t>
            </a:r>
            <a:endParaRPr sz="1700">
              <a:latin typeface="Maven Pro"/>
              <a:ea typeface="Maven Pro"/>
              <a:cs typeface="Maven Pro"/>
              <a:sym typeface="Maven Pro"/>
            </a:endParaRPr>
          </a:p>
          <a:p>
            <a:pPr indent="0" lvl="0" marL="914400" rtl="0" algn="l">
              <a:spcBef>
                <a:spcPts val="0"/>
              </a:spcBef>
              <a:spcAft>
                <a:spcPts val="0"/>
              </a:spcAft>
              <a:buNone/>
            </a:pPr>
            <a:r>
              <a:t/>
            </a:r>
            <a:endParaRPr sz="1700">
              <a:latin typeface="Maven Pro"/>
              <a:ea typeface="Maven Pro"/>
              <a:cs typeface="Maven Pro"/>
              <a:sym typeface="Maven Pro"/>
            </a:endParaRPr>
          </a:p>
          <a:p>
            <a:pPr indent="0" lvl="0" marL="914400" rtl="0" algn="l">
              <a:spcBef>
                <a:spcPts val="0"/>
              </a:spcBef>
              <a:spcAft>
                <a:spcPts val="0"/>
              </a:spcAft>
              <a:buNone/>
            </a:pPr>
            <a:r>
              <a:t/>
            </a:r>
            <a:endParaRPr sz="1700">
              <a:latin typeface="Maven Pro"/>
              <a:ea typeface="Maven Pro"/>
              <a:cs typeface="Maven Pro"/>
              <a:sym typeface="Maven Pro"/>
            </a:endParaRPr>
          </a:p>
          <a:p>
            <a:pPr indent="-336550" lvl="0" marL="914400" rtl="0" algn="l">
              <a:spcBef>
                <a:spcPts val="0"/>
              </a:spcBef>
              <a:spcAft>
                <a:spcPts val="0"/>
              </a:spcAft>
              <a:buSzPts val="1700"/>
              <a:buFont typeface="Maven Pro"/>
              <a:buAutoNum type="arabicParenBoth"/>
            </a:pPr>
            <a:r>
              <a:rPr lang="ru" sz="1700">
                <a:latin typeface="Maven Pro"/>
                <a:ea typeface="Maven Pro"/>
                <a:cs typeface="Maven Pro"/>
                <a:sym typeface="Maven Pro"/>
              </a:rPr>
              <a:t>                           , Euclidian distance between agents i and j in moment t</a:t>
            </a:r>
            <a:endParaRPr sz="1700">
              <a:latin typeface="Maven Pro"/>
              <a:ea typeface="Maven Pro"/>
              <a:cs typeface="Maven Pro"/>
              <a:sym typeface="Maven Pro"/>
            </a:endParaRPr>
          </a:p>
          <a:p>
            <a:pPr indent="0" lvl="0" marL="914400" rtl="0" algn="l">
              <a:spcBef>
                <a:spcPts val="0"/>
              </a:spcBef>
              <a:spcAft>
                <a:spcPts val="0"/>
              </a:spcAft>
              <a:buNone/>
            </a:pPr>
            <a:r>
              <a:t/>
            </a:r>
            <a:endParaRPr sz="1700">
              <a:latin typeface="Maven Pro"/>
              <a:ea typeface="Maven Pro"/>
              <a:cs typeface="Maven Pro"/>
              <a:sym typeface="Maven Pro"/>
            </a:endParaRPr>
          </a:p>
          <a:p>
            <a:pPr indent="0" lvl="0" marL="914400" rtl="0" algn="l">
              <a:spcBef>
                <a:spcPts val="0"/>
              </a:spcBef>
              <a:spcAft>
                <a:spcPts val="0"/>
              </a:spcAft>
              <a:buNone/>
            </a:pPr>
            <a:r>
              <a:t/>
            </a:r>
            <a:endParaRPr sz="1700">
              <a:latin typeface="Maven Pro"/>
              <a:ea typeface="Maven Pro"/>
              <a:cs typeface="Maven Pro"/>
              <a:sym typeface="Maven Pro"/>
            </a:endParaRPr>
          </a:p>
          <a:p>
            <a:pPr indent="-336550" lvl="0" marL="914400" rtl="0" algn="l">
              <a:spcBef>
                <a:spcPts val="0"/>
              </a:spcBef>
              <a:spcAft>
                <a:spcPts val="0"/>
              </a:spcAft>
              <a:buSzPts val="1700"/>
              <a:buFont typeface="Maven Pro"/>
              <a:buAutoNum type="arabicParenBoth"/>
            </a:pPr>
            <a:r>
              <a:rPr lang="ru" sz="1700">
                <a:latin typeface="Maven Pro"/>
                <a:ea typeface="Maven Pro"/>
                <a:cs typeface="Maven Pro"/>
                <a:sym typeface="Maven Pro"/>
              </a:rPr>
              <a:t>                                    total force on agent i - weighted sum of forces from Kbest   </a:t>
            </a:r>
            <a:endParaRPr sz="1700">
              <a:latin typeface="Maven Pro"/>
              <a:ea typeface="Maven Pro"/>
              <a:cs typeface="Maven Pro"/>
              <a:sym typeface="Maven Pro"/>
            </a:endParaRPr>
          </a:p>
          <a:p>
            <a:pPr indent="0" lvl="0" marL="914400" rtl="0" algn="l">
              <a:spcBef>
                <a:spcPts val="0"/>
              </a:spcBef>
              <a:spcAft>
                <a:spcPts val="0"/>
              </a:spcAft>
              <a:buNone/>
            </a:pPr>
            <a:r>
              <a:rPr lang="ru" sz="1700">
                <a:latin typeface="Maven Pro"/>
                <a:ea typeface="Maven Pro"/>
                <a:cs typeface="Maven Pro"/>
                <a:sym typeface="Maven Pro"/>
              </a:rPr>
              <a:t>                                    agents, randomization makes the algorithm stochastic </a:t>
            </a:r>
            <a:endParaRPr sz="1700">
              <a:latin typeface="Maven Pro"/>
              <a:ea typeface="Maven Pro"/>
              <a:cs typeface="Maven Pro"/>
              <a:sym typeface="Maven Pro"/>
            </a:endParaRPr>
          </a:p>
          <a:p>
            <a:pPr indent="0" lvl="0" marL="914400" rtl="0" algn="l">
              <a:spcBef>
                <a:spcPts val="0"/>
              </a:spcBef>
              <a:spcAft>
                <a:spcPts val="0"/>
              </a:spcAft>
              <a:buNone/>
            </a:pPr>
            <a:r>
              <a:t/>
            </a:r>
            <a:endParaRPr sz="1700">
              <a:latin typeface="Maven Pro"/>
              <a:ea typeface="Maven Pro"/>
              <a:cs typeface="Maven Pro"/>
              <a:sym typeface="Maven Pro"/>
            </a:endParaRPr>
          </a:p>
          <a:p>
            <a:pPr indent="-336550" lvl="0" marL="914400" rtl="0" algn="l">
              <a:spcBef>
                <a:spcPts val="0"/>
              </a:spcBef>
              <a:spcAft>
                <a:spcPts val="0"/>
              </a:spcAft>
              <a:buSzPts val="1700"/>
              <a:buFont typeface="Maven Pro"/>
              <a:buAutoNum type="arabicParenBoth"/>
            </a:pPr>
            <a:r>
              <a:rPr lang="ru" sz="1700">
                <a:latin typeface="Maven Pro"/>
                <a:ea typeface="Maven Pro"/>
                <a:cs typeface="Maven Pro"/>
                <a:sym typeface="Maven Pro"/>
              </a:rPr>
              <a:t>                 acceleration of agent i in dimension d in moment t</a:t>
            </a:r>
            <a:endParaRPr sz="1700">
              <a:latin typeface="Maven Pro"/>
              <a:ea typeface="Maven Pro"/>
              <a:cs typeface="Maven Pro"/>
              <a:sym typeface="Maven Pro"/>
            </a:endParaRPr>
          </a:p>
          <a:p>
            <a:pPr indent="0" lvl="0" marL="914400" rtl="0" algn="l">
              <a:spcBef>
                <a:spcPts val="0"/>
              </a:spcBef>
              <a:spcAft>
                <a:spcPts val="0"/>
              </a:spcAft>
              <a:buNone/>
            </a:pPr>
            <a:r>
              <a:t/>
            </a:r>
            <a:endParaRPr sz="1700">
              <a:latin typeface="Maven Pro"/>
              <a:ea typeface="Maven Pro"/>
              <a:cs typeface="Maven Pro"/>
              <a:sym typeface="Maven Pro"/>
            </a:endParaRPr>
          </a:p>
          <a:p>
            <a:pPr indent="-336550" lvl="0" marL="914400" rtl="0" algn="l">
              <a:spcBef>
                <a:spcPts val="0"/>
              </a:spcBef>
              <a:spcAft>
                <a:spcPts val="0"/>
              </a:spcAft>
              <a:buSzPts val="1700"/>
              <a:buFont typeface="Maven Pro"/>
              <a:buAutoNum type="arabicParenBoth"/>
            </a:pPr>
            <a:r>
              <a:rPr lang="ru" sz="1700">
                <a:latin typeface="Maven Pro"/>
                <a:ea typeface="Maven Pro"/>
                <a:cs typeface="Maven Pro"/>
                <a:sym typeface="Maven Pro"/>
              </a:rPr>
              <a:t>                                            velocity of agent i in moment t+1</a:t>
            </a:r>
            <a:endParaRPr sz="1700">
              <a:latin typeface="Maven Pro"/>
              <a:ea typeface="Maven Pro"/>
              <a:cs typeface="Maven Pro"/>
              <a:sym typeface="Maven Pro"/>
            </a:endParaRPr>
          </a:p>
          <a:p>
            <a:pPr indent="-336550" lvl="0" marL="914400" rtl="0" algn="l">
              <a:spcBef>
                <a:spcPts val="0"/>
              </a:spcBef>
              <a:spcAft>
                <a:spcPts val="0"/>
              </a:spcAft>
              <a:buSzPts val="1700"/>
              <a:buFont typeface="Maven Pro"/>
              <a:buAutoNum type="arabicParenBoth"/>
            </a:pPr>
            <a:r>
              <a:rPr lang="ru" sz="1700">
                <a:latin typeface="Maven Pro"/>
                <a:ea typeface="Maven Pro"/>
                <a:cs typeface="Maven Pro"/>
                <a:sym typeface="Maven Pro"/>
              </a:rPr>
              <a:t>                                       position of agent i in moment t+1, 			rand [0, 1]</a:t>
            </a:r>
            <a:endParaRPr sz="1700">
              <a:latin typeface="Maven Pro"/>
              <a:ea typeface="Maven Pro"/>
              <a:cs typeface="Maven Pro"/>
              <a:sym typeface="Maven Pro"/>
            </a:endParaRPr>
          </a:p>
        </p:txBody>
      </p:sp>
      <p:pic>
        <p:nvPicPr>
          <p:cNvPr id="368" name="Google Shape;368;p24"/>
          <p:cNvPicPr preferRelativeResize="0"/>
          <p:nvPr/>
        </p:nvPicPr>
        <p:blipFill rotWithShape="1">
          <a:blip r:embed="rId7">
            <a:alphaModFix/>
          </a:blip>
          <a:srcRect b="0" l="0" r="4725" t="0"/>
          <a:stretch/>
        </p:blipFill>
        <p:spPr>
          <a:xfrm>
            <a:off x="377875" y="2287550"/>
            <a:ext cx="1960225" cy="438150"/>
          </a:xfrm>
          <a:prstGeom prst="rect">
            <a:avLst/>
          </a:prstGeom>
          <a:noFill/>
          <a:ln>
            <a:noFill/>
          </a:ln>
        </p:spPr>
      </p:pic>
      <p:pic>
        <p:nvPicPr>
          <p:cNvPr id="369" name="Google Shape;369;p24"/>
          <p:cNvPicPr preferRelativeResize="0"/>
          <p:nvPr/>
        </p:nvPicPr>
        <p:blipFill>
          <a:blip r:embed="rId8">
            <a:alphaModFix/>
          </a:blip>
          <a:stretch>
            <a:fillRect/>
          </a:stretch>
        </p:blipFill>
        <p:spPr>
          <a:xfrm>
            <a:off x="377875" y="3786850"/>
            <a:ext cx="1263726" cy="527250"/>
          </a:xfrm>
          <a:prstGeom prst="rect">
            <a:avLst/>
          </a:prstGeom>
          <a:noFill/>
          <a:ln>
            <a:noFill/>
          </a:ln>
        </p:spPr>
      </p:pic>
      <p:sp>
        <p:nvSpPr>
          <p:cNvPr id="370" name="Google Shape;370;p24"/>
          <p:cNvSpPr/>
          <p:nvPr/>
        </p:nvSpPr>
        <p:spPr>
          <a:xfrm>
            <a:off x="798950" y="1226400"/>
            <a:ext cx="448200" cy="10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5"/>
          <p:cNvSpPr txBox="1"/>
          <p:nvPr>
            <p:ph type="title"/>
          </p:nvPr>
        </p:nvSpPr>
        <p:spPr>
          <a:xfrm>
            <a:off x="1303800" y="192825"/>
            <a:ext cx="3430500" cy="54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ru" sz="3220"/>
              <a:t>Calculation pt 2</a:t>
            </a:r>
            <a:endParaRPr sz="3220"/>
          </a:p>
        </p:txBody>
      </p:sp>
      <p:sp>
        <p:nvSpPr>
          <p:cNvPr id="376" name="Google Shape;376;p25"/>
          <p:cNvSpPr txBox="1"/>
          <p:nvPr/>
        </p:nvSpPr>
        <p:spPr>
          <a:xfrm>
            <a:off x="-220800" y="1313450"/>
            <a:ext cx="9585600" cy="3324600"/>
          </a:xfrm>
          <a:prstGeom prst="rect">
            <a:avLst/>
          </a:prstGeom>
          <a:noFill/>
          <a:ln>
            <a:noFill/>
          </a:ln>
        </p:spPr>
        <p:txBody>
          <a:bodyPr anchorCtr="0" anchor="t" bIns="91425" lIns="91425" spcFirstLastPara="1" rIns="91425" wrap="square" tIns="91425">
            <a:spAutoFit/>
          </a:bodyPr>
          <a:lstStyle/>
          <a:p>
            <a:pPr indent="-336550" lvl="0" marL="914400" rtl="0" algn="l">
              <a:spcBef>
                <a:spcPts val="0"/>
              </a:spcBef>
              <a:spcAft>
                <a:spcPts val="0"/>
              </a:spcAft>
              <a:buSzPts val="1700"/>
              <a:buFont typeface="Maven Pro"/>
              <a:buAutoNum type="arabicParenBoth" startAt="8"/>
            </a:pPr>
            <a:r>
              <a:rPr lang="ru" sz="1700">
                <a:latin typeface="Maven Pro"/>
                <a:ea typeface="Maven Pro"/>
                <a:cs typeface="Maven Pro"/>
                <a:sym typeface="Maven Pro"/>
              </a:rPr>
              <a:t>                   , gravitational constant can be adjusted by initial parameters</a:t>
            </a:r>
            <a:endParaRPr sz="1700">
              <a:latin typeface="Maven Pro"/>
              <a:ea typeface="Maven Pro"/>
              <a:cs typeface="Maven Pro"/>
              <a:sym typeface="Maven Pro"/>
            </a:endParaRPr>
          </a:p>
          <a:p>
            <a:pPr indent="0" lvl="0" marL="0" rtl="0" algn="l">
              <a:spcBef>
                <a:spcPts val="0"/>
              </a:spcBef>
              <a:spcAft>
                <a:spcPts val="0"/>
              </a:spcAft>
              <a:buNone/>
            </a:pPr>
            <a:r>
              <a:t/>
            </a:r>
            <a:endParaRPr sz="1700">
              <a:latin typeface="Maven Pro"/>
              <a:ea typeface="Maven Pro"/>
              <a:cs typeface="Maven Pro"/>
              <a:sym typeface="Maven Pro"/>
            </a:endParaRPr>
          </a:p>
          <a:p>
            <a:pPr indent="-336550" lvl="0" marL="914400" rtl="0" algn="l">
              <a:spcBef>
                <a:spcPts val="0"/>
              </a:spcBef>
              <a:spcAft>
                <a:spcPts val="0"/>
              </a:spcAft>
              <a:buSzPts val="1700"/>
              <a:buFont typeface="Maven Pro"/>
              <a:buAutoNum type="arabicParenBoth" startAt="8"/>
            </a:pPr>
            <a:r>
              <a:rPr lang="ru" sz="1700">
                <a:latin typeface="Maven Pro"/>
                <a:ea typeface="Maven Pro"/>
                <a:cs typeface="Maven Pro"/>
                <a:sym typeface="Maven Pro"/>
              </a:rPr>
              <a:t>				 assuming all masses for one object are equal</a:t>
            </a:r>
            <a:endParaRPr sz="1700">
              <a:latin typeface="Maven Pro"/>
              <a:ea typeface="Maven Pro"/>
              <a:cs typeface="Maven Pro"/>
              <a:sym typeface="Maven Pro"/>
            </a:endParaRPr>
          </a:p>
          <a:p>
            <a:pPr indent="0" lvl="0" marL="0" rtl="0" algn="l">
              <a:spcBef>
                <a:spcPts val="0"/>
              </a:spcBef>
              <a:spcAft>
                <a:spcPts val="0"/>
              </a:spcAft>
              <a:buNone/>
            </a:pPr>
            <a:r>
              <a:t/>
            </a:r>
            <a:endParaRPr sz="1700">
              <a:latin typeface="Maven Pro"/>
              <a:ea typeface="Maven Pro"/>
              <a:cs typeface="Maven Pro"/>
              <a:sym typeface="Maven Pro"/>
            </a:endParaRPr>
          </a:p>
          <a:p>
            <a:pPr indent="-336550" lvl="0" marL="914400" rtl="0" algn="l">
              <a:spcBef>
                <a:spcPts val="0"/>
              </a:spcBef>
              <a:spcAft>
                <a:spcPts val="0"/>
              </a:spcAft>
              <a:buSzPts val="1700"/>
              <a:buFont typeface="Maven Pro"/>
              <a:buAutoNum type="arabicParenBoth" startAt="8"/>
            </a:pPr>
            <a:r>
              <a:rPr lang="ru" sz="1700">
                <a:latin typeface="Maven Pro"/>
                <a:ea typeface="Maven Pro"/>
                <a:cs typeface="Maven Pro"/>
                <a:sym typeface="Maven Pro"/>
              </a:rPr>
              <a:t>                             ,       mass position of agent i in moment t</a:t>
            </a:r>
            <a:endParaRPr sz="1700">
              <a:latin typeface="Maven Pro"/>
              <a:ea typeface="Maven Pro"/>
              <a:cs typeface="Maven Pro"/>
              <a:sym typeface="Maven Pro"/>
            </a:endParaRPr>
          </a:p>
          <a:p>
            <a:pPr indent="0" lvl="0" marL="0" rtl="0" algn="l">
              <a:spcBef>
                <a:spcPts val="0"/>
              </a:spcBef>
              <a:spcAft>
                <a:spcPts val="0"/>
              </a:spcAft>
              <a:buNone/>
            </a:pPr>
            <a:r>
              <a:t/>
            </a:r>
            <a:endParaRPr sz="1700">
              <a:latin typeface="Maven Pro"/>
              <a:ea typeface="Maven Pro"/>
              <a:cs typeface="Maven Pro"/>
              <a:sym typeface="Maven Pro"/>
            </a:endParaRPr>
          </a:p>
          <a:p>
            <a:pPr indent="0" lvl="0" marL="0" rtl="0" algn="l">
              <a:spcBef>
                <a:spcPts val="0"/>
              </a:spcBef>
              <a:spcAft>
                <a:spcPts val="0"/>
              </a:spcAft>
              <a:buNone/>
            </a:pPr>
            <a:r>
              <a:t/>
            </a:r>
            <a:endParaRPr sz="1700">
              <a:latin typeface="Maven Pro"/>
              <a:ea typeface="Maven Pro"/>
              <a:cs typeface="Maven Pro"/>
              <a:sym typeface="Maven Pro"/>
            </a:endParaRPr>
          </a:p>
          <a:p>
            <a:pPr indent="-336550" lvl="0" marL="914400" rtl="0" algn="l">
              <a:spcBef>
                <a:spcPts val="0"/>
              </a:spcBef>
              <a:spcAft>
                <a:spcPts val="0"/>
              </a:spcAft>
              <a:buSzPts val="1700"/>
              <a:buFont typeface="Maven Pro"/>
              <a:buAutoNum type="arabicParenBoth" startAt="8"/>
            </a:pPr>
            <a:r>
              <a:rPr lang="ru" sz="1700">
                <a:latin typeface="Maven Pro"/>
                <a:ea typeface="Maven Pro"/>
                <a:cs typeface="Maven Pro"/>
                <a:sym typeface="Maven Pro"/>
              </a:rPr>
              <a:t>                         mass of agent i in moment t - in relation to other objects’ masses</a:t>
            </a:r>
            <a:endParaRPr sz="1700">
              <a:latin typeface="Maven Pro"/>
              <a:ea typeface="Maven Pro"/>
              <a:cs typeface="Maven Pro"/>
              <a:sym typeface="Maven Pro"/>
            </a:endParaRPr>
          </a:p>
          <a:p>
            <a:pPr indent="0" lvl="0" marL="914400" rtl="0" algn="l">
              <a:spcBef>
                <a:spcPts val="0"/>
              </a:spcBef>
              <a:spcAft>
                <a:spcPts val="0"/>
              </a:spcAft>
              <a:buNone/>
            </a:pPr>
            <a:r>
              <a:t/>
            </a:r>
            <a:endParaRPr sz="1700">
              <a:latin typeface="Maven Pro"/>
              <a:ea typeface="Maven Pro"/>
              <a:cs typeface="Maven Pro"/>
              <a:sym typeface="Maven Pro"/>
            </a:endParaRPr>
          </a:p>
          <a:p>
            <a:pPr indent="-336550" lvl="0" marL="914400" rtl="0" algn="l">
              <a:spcBef>
                <a:spcPts val="0"/>
              </a:spcBef>
              <a:spcAft>
                <a:spcPts val="0"/>
              </a:spcAft>
              <a:buSzPts val="1700"/>
              <a:buFont typeface="Maven Pro"/>
              <a:buAutoNum type="arabicParenBoth" startAt="8"/>
            </a:pPr>
            <a:r>
              <a:rPr lang="ru" sz="1700">
                <a:latin typeface="Maven Pro"/>
                <a:ea typeface="Maven Pro"/>
                <a:cs typeface="Maven Pro"/>
                <a:sym typeface="Maven Pro"/>
              </a:rPr>
              <a:t>worst(t) and best(t) are chosen as max and min of fit</a:t>
            </a:r>
            <a:r>
              <a:rPr lang="ru">
                <a:latin typeface="Maven Pro"/>
                <a:ea typeface="Maven Pro"/>
                <a:cs typeface="Maven Pro"/>
                <a:sym typeface="Maven Pro"/>
              </a:rPr>
              <a:t>j</a:t>
            </a:r>
            <a:r>
              <a:rPr lang="ru" sz="1700">
                <a:latin typeface="Maven Pro"/>
                <a:ea typeface="Maven Pro"/>
                <a:cs typeface="Maven Pro"/>
                <a:sym typeface="Maven Pro"/>
              </a:rPr>
              <a:t>(t) for all j in tasks of minimization and min and max in maximization</a:t>
            </a:r>
            <a:endParaRPr sz="1700">
              <a:latin typeface="Maven Pro"/>
              <a:ea typeface="Maven Pro"/>
              <a:cs typeface="Maven Pro"/>
              <a:sym typeface="Maven Pro"/>
            </a:endParaRPr>
          </a:p>
          <a:p>
            <a:pPr indent="-336550" lvl="0" marL="914400" rtl="0" algn="l">
              <a:spcBef>
                <a:spcPts val="0"/>
              </a:spcBef>
              <a:spcAft>
                <a:spcPts val="0"/>
              </a:spcAft>
              <a:buSzPts val="1700"/>
              <a:buFont typeface="Maven Pro"/>
              <a:buAutoNum type="arabicParenBoth" startAt="8"/>
            </a:pPr>
            <a:r>
              <a:rPr lang="ru" sz="1700">
                <a:latin typeface="Maven Pro"/>
                <a:ea typeface="Maven Pro"/>
                <a:cs typeface="Maven Pro"/>
                <a:sym typeface="Maven Pro"/>
              </a:rPr>
              <a:t>fit(t) is the metric used to evaluate the solution</a:t>
            </a:r>
            <a:endParaRPr sz="1700">
              <a:latin typeface="Maven Pro"/>
              <a:ea typeface="Maven Pro"/>
              <a:cs typeface="Maven Pro"/>
              <a:sym typeface="Maven Pro"/>
            </a:endParaRPr>
          </a:p>
        </p:txBody>
      </p:sp>
      <p:pic>
        <p:nvPicPr>
          <p:cNvPr id="377" name="Google Shape;377;p25"/>
          <p:cNvPicPr preferRelativeResize="0"/>
          <p:nvPr/>
        </p:nvPicPr>
        <p:blipFill>
          <a:blip r:embed="rId3">
            <a:alphaModFix/>
          </a:blip>
          <a:stretch>
            <a:fillRect/>
          </a:stretch>
        </p:blipFill>
        <p:spPr>
          <a:xfrm>
            <a:off x="539525" y="1381600"/>
            <a:ext cx="1428750" cy="352425"/>
          </a:xfrm>
          <a:prstGeom prst="rect">
            <a:avLst/>
          </a:prstGeom>
          <a:noFill/>
          <a:ln>
            <a:noFill/>
          </a:ln>
        </p:spPr>
      </p:pic>
      <p:pic>
        <p:nvPicPr>
          <p:cNvPr id="378" name="Google Shape;378;p25"/>
          <p:cNvPicPr preferRelativeResize="0"/>
          <p:nvPr/>
        </p:nvPicPr>
        <p:blipFill rotWithShape="1">
          <a:blip r:embed="rId4">
            <a:alphaModFix/>
          </a:blip>
          <a:srcRect b="0" l="0" r="42319" t="0"/>
          <a:stretch/>
        </p:blipFill>
        <p:spPr>
          <a:xfrm>
            <a:off x="539525" y="1870875"/>
            <a:ext cx="2142625" cy="361950"/>
          </a:xfrm>
          <a:prstGeom prst="rect">
            <a:avLst/>
          </a:prstGeom>
          <a:noFill/>
          <a:ln>
            <a:noFill/>
          </a:ln>
        </p:spPr>
      </p:pic>
      <p:pic>
        <p:nvPicPr>
          <p:cNvPr id="379" name="Google Shape;379;p25"/>
          <p:cNvPicPr preferRelativeResize="0"/>
          <p:nvPr/>
        </p:nvPicPr>
        <p:blipFill>
          <a:blip r:embed="rId5">
            <a:alphaModFix/>
          </a:blip>
          <a:stretch>
            <a:fillRect/>
          </a:stretch>
        </p:blipFill>
        <p:spPr>
          <a:xfrm>
            <a:off x="539525" y="2313125"/>
            <a:ext cx="2502867" cy="547800"/>
          </a:xfrm>
          <a:prstGeom prst="rect">
            <a:avLst/>
          </a:prstGeom>
          <a:noFill/>
          <a:ln>
            <a:noFill/>
          </a:ln>
        </p:spPr>
      </p:pic>
      <p:pic>
        <p:nvPicPr>
          <p:cNvPr id="380" name="Google Shape;380;p25"/>
          <p:cNvPicPr preferRelativeResize="0"/>
          <p:nvPr/>
        </p:nvPicPr>
        <p:blipFill>
          <a:blip r:embed="rId6">
            <a:alphaModFix/>
          </a:blip>
          <a:stretch>
            <a:fillRect/>
          </a:stretch>
        </p:blipFill>
        <p:spPr>
          <a:xfrm>
            <a:off x="539525" y="3091650"/>
            <a:ext cx="1747575" cy="600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6"/>
          <p:cNvSpPr txBox="1"/>
          <p:nvPr>
            <p:ph idx="4294967295" type="title"/>
          </p:nvPr>
        </p:nvSpPr>
        <p:spPr>
          <a:xfrm>
            <a:off x="118500" y="0"/>
            <a:ext cx="6366900" cy="186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3200"/>
              <a:t>Input </a:t>
            </a:r>
            <a:endParaRPr sz="3200"/>
          </a:p>
        </p:txBody>
      </p:sp>
      <p:pic>
        <p:nvPicPr>
          <p:cNvPr id="386" name="Google Shape;386;p26"/>
          <p:cNvPicPr preferRelativeResize="0"/>
          <p:nvPr/>
        </p:nvPicPr>
        <p:blipFill>
          <a:blip r:embed="rId3">
            <a:alphaModFix/>
          </a:blip>
          <a:stretch>
            <a:fillRect/>
          </a:stretch>
        </p:blipFill>
        <p:spPr>
          <a:xfrm>
            <a:off x="782250" y="595700"/>
            <a:ext cx="7579650" cy="4547801"/>
          </a:xfrm>
          <a:prstGeom prst="rect">
            <a:avLst/>
          </a:prstGeom>
          <a:noFill/>
          <a:ln>
            <a:noFill/>
          </a:ln>
        </p:spPr>
      </p:pic>
      <p:pic>
        <p:nvPicPr>
          <p:cNvPr id="387" name="Google Shape;387;p26"/>
          <p:cNvPicPr preferRelativeResize="0"/>
          <p:nvPr/>
        </p:nvPicPr>
        <p:blipFill>
          <a:blip r:embed="rId4">
            <a:alphaModFix/>
          </a:blip>
          <a:stretch>
            <a:fillRect/>
          </a:stretch>
        </p:blipFill>
        <p:spPr>
          <a:xfrm>
            <a:off x="3925975" y="179275"/>
            <a:ext cx="4476750" cy="2914650"/>
          </a:xfrm>
          <a:prstGeom prst="rect">
            <a:avLst/>
          </a:prstGeom>
          <a:noFill/>
          <a:ln>
            <a:noFill/>
          </a:ln>
        </p:spPr>
      </p:pic>
      <p:pic>
        <p:nvPicPr>
          <p:cNvPr id="388" name="Google Shape;388;p26"/>
          <p:cNvPicPr preferRelativeResize="0"/>
          <p:nvPr/>
        </p:nvPicPr>
        <p:blipFill>
          <a:blip r:embed="rId5">
            <a:alphaModFix/>
          </a:blip>
          <a:stretch>
            <a:fillRect/>
          </a:stretch>
        </p:blipFill>
        <p:spPr>
          <a:xfrm>
            <a:off x="2981832" y="880525"/>
            <a:ext cx="944143" cy="1691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7"/>
          <p:cNvSpPr txBox="1"/>
          <p:nvPr/>
        </p:nvSpPr>
        <p:spPr>
          <a:xfrm>
            <a:off x="-723900" y="0"/>
            <a:ext cx="3000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 sz="3200">
                <a:solidFill>
                  <a:schemeClr val="dk2"/>
                </a:solidFill>
                <a:latin typeface="Maven Pro"/>
                <a:ea typeface="Maven Pro"/>
                <a:cs typeface="Maven Pro"/>
                <a:sym typeface="Maven Pro"/>
              </a:rPr>
              <a:t>Output</a:t>
            </a:r>
            <a:endParaRPr>
              <a:solidFill>
                <a:schemeClr val="dk2"/>
              </a:solidFill>
            </a:endParaRPr>
          </a:p>
        </p:txBody>
      </p:sp>
      <p:pic>
        <p:nvPicPr>
          <p:cNvPr id="394" name="Google Shape;394;p27"/>
          <p:cNvPicPr preferRelativeResize="0"/>
          <p:nvPr/>
        </p:nvPicPr>
        <p:blipFill>
          <a:blip r:embed="rId3">
            <a:alphaModFix/>
          </a:blip>
          <a:stretch>
            <a:fillRect/>
          </a:stretch>
        </p:blipFill>
        <p:spPr>
          <a:xfrm>
            <a:off x="241200" y="824927"/>
            <a:ext cx="3129500" cy="4122451"/>
          </a:xfrm>
          <a:prstGeom prst="rect">
            <a:avLst/>
          </a:prstGeom>
          <a:noFill/>
          <a:ln>
            <a:noFill/>
          </a:ln>
        </p:spPr>
      </p:pic>
      <p:pic>
        <p:nvPicPr>
          <p:cNvPr id="395" name="Google Shape;395;p27"/>
          <p:cNvPicPr preferRelativeResize="0"/>
          <p:nvPr/>
        </p:nvPicPr>
        <p:blipFill>
          <a:blip r:embed="rId4">
            <a:alphaModFix/>
          </a:blip>
          <a:stretch>
            <a:fillRect/>
          </a:stretch>
        </p:blipFill>
        <p:spPr>
          <a:xfrm>
            <a:off x="3591301" y="1077825"/>
            <a:ext cx="4848225" cy="2800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8"/>
          <p:cNvSpPr txBox="1"/>
          <p:nvPr>
            <p:ph type="title"/>
          </p:nvPr>
        </p:nvSpPr>
        <p:spPr>
          <a:xfrm>
            <a:off x="506700" y="-76200"/>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ru" sz="3200"/>
              <a:t>Action</a:t>
            </a:r>
            <a:endParaRPr sz="3200"/>
          </a:p>
        </p:txBody>
      </p:sp>
      <p:sp>
        <p:nvSpPr>
          <p:cNvPr id="401" name="Google Shape;401;p28"/>
          <p:cNvSpPr txBox="1"/>
          <p:nvPr>
            <p:ph type="title"/>
          </p:nvPr>
        </p:nvSpPr>
        <p:spPr>
          <a:xfrm>
            <a:off x="323000" y="1369300"/>
            <a:ext cx="8961000" cy="357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t/>
            </a:r>
            <a:endParaRPr b="0" sz="2000"/>
          </a:p>
        </p:txBody>
      </p:sp>
      <p:pic>
        <p:nvPicPr>
          <p:cNvPr id="402" name="Google Shape;402;p28"/>
          <p:cNvPicPr preferRelativeResize="0"/>
          <p:nvPr/>
        </p:nvPicPr>
        <p:blipFill rotWithShape="1">
          <a:blip r:embed="rId3">
            <a:alphaModFix/>
          </a:blip>
          <a:srcRect b="3521" l="2103" r="37781" t="2076"/>
          <a:stretch/>
        </p:blipFill>
        <p:spPr>
          <a:xfrm>
            <a:off x="389800" y="1481350"/>
            <a:ext cx="3277474" cy="3292601"/>
          </a:xfrm>
          <a:prstGeom prst="rect">
            <a:avLst/>
          </a:prstGeom>
          <a:noFill/>
          <a:ln>
            <a:noFill/>
          </a:ln>
        </p:spPr>
      </p:pic>
      <p:pic>
        <p:nvPicPr>
          <p:cNvPr id="403" name="Google Shape;403;p28"/>
          <p:cNvPicPr preferRelativeResize="0"/>
          <p:nvPr/>
        </p:nvPicPr>
        <p:blipFill rotWithShape="1">
          <a:blip r:embed="rId4">
            <a:alphaModFix/>
          </a:blip>
          <a:srcRect b="0" l="2594" r="2699" t="6976"/>
          <a:stretch/>
        </p:blipFill>
        <p:spPr>
          <a:xfrm>
            <a:off x="3824825" y="277538"/>
            <a:ext cx="2269775" cy="1165400"/>
          </a:xfrm>
          <a:prstGeom prst="rect">
            <a:avLst/>
          </a:prstGeom>
          <a:noFill/>
          <a:ln>
            <a:noFill/>
          </a:ln>
        </p:spPr>
      </p:pic>
      <p:pic>
        <p:nvPicPr>
          <p:cNvPr id="404" name="Google Shape;404;p28"/>
          <p:cNvPicPr preferRelativeResize="0"/>
          <p:nvPr/>
        </p:nvPicPr>
        <p:blipFill rotWithShape="1">
          <a:blip r:embed="rId5">
            <a:alphaModFix/>
          </a:blip>
          <a:srcRect b="4302" l="2462" r="2831" t="4356"/>
          <a:stretch/>
        </p:blipFill>
        <p:spPr>
          <a:xfrm>
            <a:off x="6526450" y="277538"/>
            <a:ext cx="2269775" cy="1264425"/>
          </a:xfrm>
          <a:prstGeom prst="rect">
            <a:avLst/>
          </a:prstGeom>
          <a:noFill/>
          <a:ln>
            <a:noFill/>
          </a:ln>
        </p:spPr>
      </p:pic>
      <p:pic>
        <p:nvPicPr>
          <p:cNvPr id="405" name="Google Shape;405;p28"/>
          <p:cNvPicPr preferRelativeResize="0"/>
          <p:nvPr/>
        </p:nvPicPr>
        <p:blipFill rotWithShape="1">
          <a:blip r:embed="rId6">
            <a:alphaModFix/>
          </a:blip>
          <a:srcRect b="0" l="1038" r="54390" t="6094"/>
          <a:stretch/>
        </p:blipFill>
        <p:spPr>
          <a:xfrm>
            <a:off x="3824825" y="1934252"/>
            <a:ext cx="2269776" cy="1243123"/>
          </a:xfrm>
          <a:prstGeom prst="rect">
            <a:avLst/>
          </a:prstGeom>
          <a:noFill/>
          <a:ln>
            <a:noFill/>
          </a:ln>
        </p:spPr>
      </p:pic>
      <p:pic>
        <p:nvPicPr>
          <p:cNvPr id="406" name="Google Shape;406;p28"/>
          <p:cNvPicPr preferRelativeResize="0"/>
          <p:nvPr/>
        </p:nvPicPr>
        <p:blipFill rotWithShape="1">
          <a:blip r:embed="rId7">
            <a:alphaModFix/>
          </a:blip>
          <a:srcRect b="5725" l="2558" r="9513" t="6052"/>
          <a:stretch/>
        </p:blipFill>
        <p:spPr>
          <a:xfrm>
            <a:off x="3824825" y="3601575"/>
            <a:ext cx="2269775" cy="1105275"/>
          </a:xfrm>
          <a:prstGeom prst="rect">
            <a:avLst/>
          </a:prstGeom>
          <a:noFill/>
          <a:ln>
            <a:noFill/>
          </a:ln>
        </p:spPr>
      </p:pic>
      <p:pic>
        <p:nvPicPr>
          <p:cNvPr id="407" name="Google Shape;407;p28"/>
          <p:cNvPicPr preferRelativeResize="0"/>
          <p:nvPr/>
        </p:nvPicPr>
        <p:blipFill rotWithShape="1">
          <a:blip r:embed="rId8">
            <a:alphaModFix/>
          </a:blip>
          <a:srcRect b="6052" l="2287" r="2401" t="5725"/>
          <a:stretch/>
        </p:blipFill>
        <p:spPr>
          <a:xfrm>
            <a:off x="6526450" y="3601584"/>
            <a:ext cx="2269775" cy="1214841"/>
          </a:xfrm>
          <a:prstGeom prst="rect">
            <a:avLst/>
          </a:prstGeom>
          <a:noFill/>
          <a:ln>
            <a:noFill/>
          </a:ln>
        </p:spPr>
      </p:pic>
      <p:pic>
        <p:nvPicPr>
          <p:cNvPr id="408" name="Google Shape;408;p28"/>
          <p:cNvPicPr preferRelativeResize="0"/>
          <p:nvPr/>
        </p:nvPicPr>
        <p:blipFill rotWithShape="1">
          <a:blip r:embed="rId9">
            <a:alphaModFix/>
          </a:blip>
          <a:srcRect b="0" l="0" r="14588" t="0"/>
          <a:stretch/>
        </p:blipFill>
        <p:spPr>
          <a:xfrm>
            <a:off x="6526450" y="1909763"/>
            <a:ext cx="2269775" cy="1323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9"/>
          <p:cNvSpPr txBox="1"/>
          <p:nvPr>
            <p:ph type="title"/>
          </p:nvPr>
        </p:nvSpPr>
        <p:spPr>
          <a:xfrm>
            <a:off x="1027200" y="-76200"/>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ru" sz="3200"/>
              <a:t>Application</a:t>
            </a:r>
            <a:endParaRPr sz="3200"/>
          </a:p>
        </p:txBody>
      </p:sp>
      <p:sp>
        <p:nvSpPr>
          <p:cNvPr id="414" name="Google Shape;414;p29"/>
          <p:cNvSpPr txBox="1"/>
          <p:nvPr>
            <p:ph type="title"/>
          </p:nvPr>
        </p:nvSpPr>
        <p:spPr>
          <a:xfrm>
            <a:off x="4982400" y="1306000"/>
            <a:ext cx="4314000" cy="35733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ru" sz="2000"/>
              <a:t>Economic Load Dispatch</a:t>
            </a:r>
            <a:endParaRPr b="0" sz="2000"/>
          </a:p>
          <a:p>
            <a:pPr indent="-355600" lvl="0" marL="457200" rtl="0" algn="l">
              <a:spcBef>
                <a:spcPts val="0"/>
              </a:spcBef>
              <a:spcAft>
                <a:spcPts val="0"/>
              </a:spcAft>
              <a:buSzPts val="2000"/>
              <a:buChar char="●"/>
            </a:pPr>
            <a:r>
              <a:rPr lang="ru" sz="2000"/>
              <a:t>Clustering problem</a:t>
            </a:r>
            <a:endParaRPr sz="2000"/>
          </a:p>
          <a:p>
            <a:pPr indent="-355600" lvl="0" marL="457200" rtl="0" algn="l">
              <a:spcBef>
                <a:spcPts val="0"/>
              </a:spcBef>
              <a:spcAft>
                <a:spcPts val="0"/>
              </a:spcAft>
              <a:buSzPts val="2000"/>
              <a:buChar char="●"/>
            </a:pPr>
            <a:r>
              <a:rPr lang="ru" sz="2000"/>
              <a:t>Feature subset selection</a:t>
            </a:r>
            <a:endParaRPr sz="2000"/>
          </a:p>
          <a:p>
            <a:pPr indent="-355600" lvl="0" marL="457200" rtl="0" algn="l">
              <a:spcBef>
                <a:spcPts val="0"/>
              </a:spcBef>
              <a:spcAft>
                <a:spcPts val="0"/>
              </a:spcAft>
              <a:buSzPts val="2000"/>
              <a:buChar char="●"/>
            </a:pPr>
            <a:r>
              <a:rPr lang="ru" sz="2000"/>
              <a:t>Parameter identification</a:t>
            </a:r>
            <a:endParaRPr sz="2000"/>
          </a:p>
          <a:p>
            <a:pPr indent="-355600" lvl="0" marL="457200" rtl="0" algn="l">
              <a:spcBef>
                <a:spcPts val="0"/>
              </a:spcBef>
              <a:spcAft>
                <a:spcPts val="0"/>
              </a:spcAft>
              <a:buSzPts val="2000"/>
              <a:buChar char="●"/>
            </a:pPr>
            <a:r>
              <a:rPr lang="ru" sz="2000"/>
              <a:t>Training neural networks</a:t>
            </a:r>
            <a:endParaRPr sz="2000"/>
          </a:p>
          <a:p>
            <a:pPr indent="-355600" lvl="0" marL="457200" rtl="0" algn="l">
              <a:spcBef>
                <a:spcPts val="0"/>
              </a:spcBef>
              <a:spcAft>
                <a:spcPts val="0"/>
              </a:spcAft>
              <a:buSzPts val="2000"/>
              <a:buChar char="●"/>
            </a:pPr>
            <a:r>
              <a:rPr lang="ru" sz="2000"/>
              <a:t>Travelling salesman problem</a:t>
            </a:r>
            <a:endParaRPr sz="2000"/>
          </a:p>
          <a:p>
            <a:pPr indent="-355600" lvl="0" marL="457200" rtl="0" algn="l">
              <a:spcBef>
                <a:spcPts val="0"/>
              </a:spcBef>
              <a:spcAft>
                <a:spcPts val="0"/>
              </a:spcAft>
              <a:buSzPts val="2000"/>
              <a:buChar char="●"/>
            </a:pPr>
            <a:r>
              <a:rPr lang="ru" sz="2000"/>
              <a:t>Filter design and communication systems</a:t>
            </a:r>
            <a:endParaRPr sz="2000"/>
          </a:p>
          <a:p>
            <a:pPr indent="-355600" lvl="0" marL="457200" rtl="0" algn="l">
              <a:spcBef>
                <a:spcPts val="0"/>
              </a:spcBef>
              <a:spcAft>
                <a:spcPts val="0"/>
              </a:spcAft>
              <a:buSzPts val="2000"/>
              <a:buChar char="●"/>
            </a:pPr>
            <a:r>
              <a:rPr lang="ru" sz="2000"/>
              <a:t>Multi-objective optimisation</a:t>
            </a:r>
            <a:endParaRPr sz="2000"/>
          </a:p>
          <a:p>
            <a:pPr indent="0" lvl="0" marL="457200" rtl="0" algn="l">
              <a:spcBef>
                <a:spcPts val="0"/>
              </a:spcBef>
              <a:spcAft>
                <a:spcPts val="0"/>
              </a:spcAft>
              <a:buNone/>
            </a:pPr>
            <a:r>
              <a:rPr lang="ru" sz="2000"/>
              <a:t>…. and more</a:t>
            </a:r>
            <a:endParaRPr sz="2000"/>
          </a:p>
        </p:txBody>
      </p:sp>
      <p:pic>
        <p:nvPicPr>
          <p:cNvPr id="415" name="Google Shape;415;p29"/>
          <p:cNvPicPr preferRelativeResize="0"/>
          <p:nvPr/>
        </p:nvPicPr>
        <p:blipFill>
          <a:blip r:embed="rId3">
            <a:alphaModFix/>
          </a:blip>
          <a:stretch>
            <a:fillRect/>
          </a:stretch>
        </p:blipFill>
        <p:spPr>
          <a:xfrm>
            <a:off x="228600" y="1382200"/>
            <a:ext cx="4750574" cy="3211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0"/>
          <p:cNvSpPr txBox="1"/>
          <p:nvPr>
            <p:ph type="title"/>
          </p:nvPr>
        </p:nvSpPr>
        <p:spPr>
          <a:xfrm>
            <a:off x="1027200" y="-76200"/>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ru" sz="3200"/>
              <a:t>Performance</a:t>
            </a:r>
            <a:endParaRPr sz="3200"/>
          </a:p>
        </p:txBody>
      </p:sp>
      <p:sp>
        <p:nvSpPr>
          <p:cNvPr id="421" name="Google Shape;421;p30"/>
          <p:cNvSpPr txBox="1"/>
          <p:nvPr>
            <p:ph type="title"/>
          </p:nvPr>
        </p:nvSpPr>
        <p:spPr>
          <a:xfrm>
            <a:off x="323000" y="1369300"/>
            <a:ext cx="8961000" cy="357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ru" sz="2000"/>
              <a:t>Compared to: </a:t>
            </a:r>
            <a:endParaRPr b="0" sz="2000"/>
          </a:p>
          <a:p>
            <a:pPr indent="-355600" lvl="0" marL="457200" rtl="0" algn="l">
              <a:spcBef>
                <a:spcPts val="0"/>
              </a:spcBef>
              <a:spcAft>
                <a:spcPts val="0"/>
              </a:spcAft>
              <a:buSzPts val="2000"/>
              <a:buChar char="●"/>
            </a:pPr>
            <a:r>
              <a:rPr lang="ru" sz="2000"/>
              <a:t>Real Genetic Algorithm (RGA)</a:t>
            </a:r>
            <a:endParaRPr sz="2000"/>
          </a:p>
          <a:p>
            <a:pPr indent="-355600" lvl="0" marL="457200" rtl="0" algn="l">
              <a:spcBef>
                <a:spcPts val="0"/>
              </a:spcBef>
              <a:spcAft>
                <a:spcPts val="0"/>
              </a:spcAft>
              <a:buSzPts val="2000"/>
              <a:buChar char="●"/>
            </a:pPr>
            <a:r>
              <a:rPr lang="ru" sz="2000"/>
              <a:t>PSO </a:t>
            </a:r>
            <a:r>
              <a:rPr b="0" lang="ru" sz="2000"/>
              <a:t>- stochastic heuristic search based on social behavior in a flock of birds</a:t>
            </a:r>
            <a:endParaRPr b="0" sz="2000"/>
          </a:p>
          <a:p>
            <a:pPr indent="-355600" lvl="0" marL="457200" rtl="0" algn="l">
              <a:spcBef>
                <a:spcPts val="0"/>
              </a:spcBef>
              <a:spcAft>
                <a:spcPts val="0"/>
              </a:spcAft>
              <a:buSzPts val="2000"/>
              <a:buChar char="●"/>
            </a:pPr>
            <a:r>
              <a:rPr lang="ru" sz="2000"/>
              <a:t>Central Force Optimization (CFO) </a:t>
            </a:r>
            <a:r>
              <a:rPr b="0" lang="ru" sz="2000"/>
              <a:t>- deterministic heuristic search based on the metaphor of gravitational kinematics</a:t>
            </a:r>
            <a:endParaRPr b="0" sz="2000"/>
          </a:p>
          <a:p>
            <a:pPr indent="0" lvl="0" marL="0" rtl="0" algn="l">
              <a:spcBef>
                <a:spcPts val="0"/>
              </a:spcBef>
              <a:spcAft>
                <a:spcPts val="0"/>
              </a:spcAft>
              <a:buSzPts val="990"/>
              <a:buNone/>
            </a:pPr>
            <a:r>
              <a:t/>
            </a:r>
            <a:endParaRPr sz="2000"/>
          </a:p>
          <a:p>
            <a:pPr indent="0" lvl="0" marL="0" rtl="0" algn="l">
              <a:spcBef>
                <a:spcPts val="0"/>
              </a:spcBef>
              <a:spcAft>
                <a:spcPts val="0"/>
              </a:spcAft>
              <a:buSzPts val="990"/>
              <a:buNone/>
            </a:pPr>
            <a:r>
              <a:rPr b="0" lang="ru" sz="2000"/>
              <a:t>on 23 standard benchmark functions</a:t>
            </a:r>
            <a:endParaRPr b="0" sz="2000"/>
          </a:p>
          <a:p>
            <a:pPr indent="0" lvl="0" marL="0" rtl="0" algn="l">
              <a:spcBef>
                <a:spcPts val="0"/>
              </a:spcBef>
              <a:spcAft>
                <a:spcPts val="0"/>
              </a:spcAft>
              <a:buSzPts val="990"/>
              <a:buNone/>
            </a:pPr>
            <a:r>
              <a:t/>
            </a:r>
            <a:endParaRPr b="0" sz="2000"/>
          </a:p>
          <a:p>
            <a:pPr indent="0" lvl="0" marL="0" rtl="0" algn="l">
              <a:spcBef>
                <a:spcPts val="0"/>
              </a:spcBef>
              <a:spcAft>
                <a:spcPts val="0"/>
              </a:spcAft>
              <a:buSzPts val="990"/>
              <a:buNone/>
            </a:pPr>
            <a:r>
              <a:rPr b="0" lang="ru" sz="2000"/>
              <a:t>“The results obtained by GSA in most cases provide superior results and in all cases are comparable with PSO, RGA and CFO. Finally it must be noted that a local search after found result may be beneficial.”</a:t>
            </a:r>
            <a:endParaRPr b="0"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31"/>
          <p:cNvPicPr preferRelativeResize="0"/>
          <p:nvPr/>
        </p:nvPicPr>
        <p:blipFill>
          <a:blip r:embed="rId3">
            <a:alphaModFix/>
          </a:blip>
          <a:stretch>
            <a:fillRect/>
          </a:stretch>
        </p:blipFill>
        <p:spPr>
          <a:xfrm>
            <a:off x="4572000" y="769063"/>
            <a:ext cx="4506200" cy="3441105"/>
          </a:xfrm>
          <a:prstGeom prst="rect">
            <a:avLst/>
          </a:prstGeom>
          <a:noFill/>
          <a:ln>
            <a:noFill/>
          </a:ln>
        </p:spPr>
      </p:pic>
      <p:pic>
        <p:nvPicPr>
          <p:cNvPr id="427" name="Google Shape;427;p31"/>
          <p:cNvPicPr preferRelativeResize="0"/>
          <p:nvPr/>
        </p:nvPicPr>
        <p:blipFill>
          <a:blip r:embed="rId4">
            <a:alphaModFix/>
          </a:blip>
          <a:stretch>
            <a:fillRect/>
          </a:stretch>
        </p:blipFill>
        <p:spPr>
          <a:xfrm>
            <a:off x="0" y="812800"/>
            <a:ext cx="4506199" cy="3353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307950" y="1903425"/>
            <a:ext cx="4558200" cy="1872900"/>
          </a:xfrm>
          <a:prstGeom prst="rect">
            <a:avLst/>
          </a:prstGeom>
        </p:spPr>
        <p:txBody>
          <a:bodyPr anchorCtr="0" anchor="ctr" bIns="91425" lIns="91425" spcFirstLastPara="1" rIns="91425" wrap="square" tIns="91425">
            <a:noAutofit/>
          </a:bodyPr>
          <a:lstStyle/>
          <a:p>
            <a:pPr indent="-358140" lvl="0" marL="457200" rtl="0" algn="l">
              <a:spcBef>
                <a:spcPts val="0"/>
              </a:spcBef>
              <a:spcAft>
                <a:spcPts val="0"/>
              </a:spcAft>
              <a:buSzPts val="2040"/>
              <a:buChar char="●"/>
            </a:pPr>
            <a:r>
              <a:rPr b="0" lang="ru" sz="2040"/>
              <a:t>optimization problems</a:t>
            </a:r>
            <a:endParaRPr b="0" sz="2040"/>
          </a:p>
          <a:p>
            <a:pPr indent="-358140" lvl="0" marL="457200" rtl="0" algn="l">
              <a:spcBef>
                <a:spcPts val="0"/>
              </a:spcBef>
              <a:spcAft>
                <a:spcPts val="0"/>
              </a:spcAft>
              <a:buSzPts val="2040"/>
              <a:buChar char="●"/>
            </a:pPr>
            <a:r>
              <a:rPr b="0" lang="ru" sz="2040"/>
              <a:t>high dimensionality</a:t>
            </a:r>
            <a:endParaRPr b="0" sz="2040"/>
          </a:p>
          <a:p>
            <a:pPr indent="-358140" lvl="0" marL="457200" rtl="0" algn="l">
              <a:spcBef>
                <a:spcPts val="0"/>
              </a:spcBef>
              <a:spcAft>
                <a:spcPts val="0"/>
              </a:spcAft>
              <a:buSzPts val="2040"/>
              <a:buChar char="●"/>
            </a:pPr>
            <a:r>
              <a:rPr b="0" lang="ru" sz="2040"/>
              <a:t>exhaustive search doesn’t work</a:t>
            </a:r>
            <a:endParaRPr b="0" sz="2040"/>
          </a:p>
          <a:p>
            <a:pPr indent="0" lvl="0" marL="0" rtl="0" algn="l">
              <a:spcBef>
                <a:spcPts val="0"/>
              </a:spcBef>
              <a:spcAft>
                <a:spcPts val="0"/>
              </a:spcAft>
              <a:buSzPts val="990"/>
              <a:buNone/>
            </a:pPr>
            <a:r>
              <a:t/>
            </a:r>
            <a:endParaRPr b="0" sz="2040"/>
          </a:p>
          <a:p>
            <a:pPr indent="0" lvl="0" marL="457200" rtl="0" algn="l">
              <a:spcBef>
                <a:spcPts val="0"/>
              </a:spcBef>
              <a:spcAft>
                <a:spcPts val="0"/>
              </a:spcAft>
              <a:buSzPts val="990"/>
              <a:buNone/>
            </a:pPr>
            <a:r>
              <a:t/>
            </a:r>
            <a:endParaRPr b="0" sz="2040"/>
          </a:p>
          <a:p>
            <a:pPr indent="0" lvl="0" marL="457200" rtl="0" algn="l">
              <a:spcBef>
                <a:spcPts val="0"/>
              </a:spcBef>
              <a:spcAft>
                <a:spcPts val="0"/>
              </a:spcAft>
              <a:buSzPts val="990"/>
              <a:buNone/>
            </a:pPr>
            <a:r>
              <a:t/>
            </a:r>
            <a:endParaRPr b="0" sz="2040"/>
          </a:p>
          <a:p>
            <a:pPr indent="-358140" lvl="0" marL="457200" rtl="0" algn="l">
              <a:spcBef>
                <a:spcPts val="0"/>
              </a:spcBef>
              <a:spcAft>
                <a:spcPts val="0"/>
              </a:spcAft>
              <a:buSzPts val="2040"/>
              <a:buChar char="●"/>
            </a:pPr>
            <a:r>
              <a:rPr b="0" lang="ru" sz="2040"/>
              <a:t>heuristic optimization methods</a:t>
            </a:r>
            <a:endParaRPr b="0" sz="2040"/>
          </a:p>
          <a:p>
            <a:pPr indent="-358140" lvl="0" marL="457200" rtl="0" algn="l">
              <a:spcBef>
                <a:spcPts val="0"/>
              </a:spcBef>
              <a:spcAft>
                <a:spcPts val="0"/>
              </a:spcAft>
              <a:buSzPts val="2040"/>
              <a:buChar char="●"/>
            </a:pPr>
            <a:r>
              <a:rPr b="0" lang="ru" sz="2040"/>
              <a:t>no universal solution</a:t>
            </a:r>
            <a:endParaRPr b="0" sz="2040"/>
          </a:p>
        </p:txBody>
      </p:sp>
      <p:sp>
        <p:nvSpPr>
          <p:cNvPr id="284" name="Google Shape;284;p14"/>
          <p:cNvSpPr txBox="1"/>
          <p:nvPr/>
        </p:nvSpPr>
        <p:spPr>
          <a:xfrm rot="5400000">
            <a:off x="1950900" y="2820025"/>
            <a:ext cx="825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3200">
                <a:solidFill>
                  <a:schemeClr val="lt1"/>
                </a:solidFill>
                <a:latin typeface="Maven Pro"/>
                <a:ea typeface="Maven Pro"/>
                <a:cs typeface="Maven Pro"/>
                <a:sym typeface="Maven Pro"/>
              </a:rPr>
              <a:t>=&gt;</a:t>
            </a:r>
            <a:endParaRPr b="1" sz="3200">
              <a:solidFill>
                <a:schemeClr val="lt1"/>
              </a:solidFill>
              <a:latin typeface="Maven Pro"/>
              <a:ea typeface="Maven Pro"/>
              <a:cs typeface="Maven Pro"/>
              <a:sym typeface="Maven Pro"/>
            </a:endParaRPr>
          </a:p>
        </p:txBody>
      </p:sp>
      <p:sp>
        <p:nvSpPr>
          <p:cNvPr id="285" name="Google Shape;285;p14"/>
          <p:cNvSpPr txBox="1"/>
          <p:nvPr/>
        </p:nvSpPr>
        <p:spPr>
          <a:xfrm>
            <a:off x="4866150" y="1586475"/>
            <a:ext cx="3969900" cy="22626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1200"/>
              </a:spcAft>
              <a:buNone/>
            </a:pPr>
            <a:r>
              <a:rPr b="1" lang="ru" sz="2000">
                <a:solidFill>
                  <a:schemeClr val="lt1"/>
                </a:solidFill>
                <a:latin typeface="Maven Pro"/>
                <a:ea typeface="Maven Pro"/>
                <a:cs typeface="Maven Pro"/>
                <a:sym typeface="Maven Pro"/>
              </a:rPr>
              <a:t>Heuristics</a:t>
            </a:r>
            <a:r>
              <a:rPr b="1" lang="ru" sz="2000">
                <a:solidFill>
                  <a:schemeClr val="lt1"/>
                </a:solidFill>
                <a:latin typeface="Nunito"/>
                <a:ea typeface="Nunito"/>
                <a:cs typeface="Nunito"/>
                <a:sym typeface="Nunito"/>
              </a:rPr>
              <a:t> </a:t>
            </a:r>
            <a:r>
              <a:rPr lang="ru" sz="2000">
                <a:solidFill>
                  <a:schemeClr val="lt1"/>
                </a:solidFill>
                <a:latin typeface="Maven Pro"/>
                <a:ea typeface="Maven Pro"/>
                <a:cs typeface="Maven Pro"/>
                <a:sym typeface="Maven Pro"/>
              </a:rPr>
              <a:t>are techniques which seek good (near-optimal) </a:t>
            </a:r>
            <a:r>
              <a:rPr lang="ru" sz="2000">
                <a:solidFill>
                  <a:schemeClr val="lt1"/>
                </a:solidFill>
                <a:latin typeface="Maven Pro"/>
                <a:ea typeface="Maven Pro"/>
                <a:cs typeface="Maven Pro"/>
                <a:sym typeface="Maven Pro"/>
              </a:rPr>
              <a:t>solutions</a:t>
            </a:r>
            <a:r>
              <a:rPr lang="ru" sz="2000">
                <a:solidFill>
                  <a:schemeClr val="lt1"/>
                </a:solidFill>
                <a:latin typeface="Maven Pro"/>
                <a:ea typeface="Maven Pro"/>
                <a:cs typeface="Maven Pro"/>
                <a:sym typeface="Maven Pro"/>
              </a:rPr>
              <a:t> at a reasonable computational cost without being able to guarantee either feasibility or optimality</a:t>
            </a:r>
            <a:endParaRPr sz="2000">
              <a:latin typeface="Maven Pro"/>
              <a:ea typeface="Maven Pro"/>
              <a:cs typeface="Maven Pro"/>
              <a:sym typeface="Maven Pro"/>
            </a:endParaRPr>
          </a:p>
        </p:txBody>
      </p:sp>
      <p:sp>
        <p:nvSpPr>
          <p:cNvPr id="286" name="Google Shape;286;p14"/>
          <p:cNvSpPr txBox="1"/>
          <p:nvPr>
            <p:ph type="title"/>
          </p:nvPr>
        </p:nvSpPr>
        <p:spPr>
          <a:xfrm>
            <a:off x="999125" y="468200"/>
            <a:ext cx="4228200" cy="907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ru" sz="3550"/>
              <a:t>Problem</a:t>
            </a:r>
            <a:endParaRPr sz="3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32"/>
          <p:cNvPicPr preferRelativeResize="0"/>
          <p:nvPr/>
        </p:nvPicPr>
        <p:blipFill>
          <a:blip r:embed="rId3">
            <a:alphaModFix/>
          </a:blip>
          <a:stretch>
            <a:fillRect/>
          </a:stretch>
        </p:blipFill>
        <p:spPr>
          <a:xfrm>
            <a:off x="0" y="839038"/>
            <a:ext cx="4625575" cy="3582325"/>
          </a:xfrm>
          <a:prstGeom prst="rect">
            <a:avLst/>
          </a:prstGeom>
          <a:noFill/>
          <a:ln>
            <a:noFill/>
          </a:ln>
        </p:spPr>
      </p:pic>
      <p:pic>
        <p:nvPicPr>
          <p:cNvPr id="433" name="Google Shape;433;p32"/>
          <p:cNvPicPr preferRelativeResize="0"/>
          <p:nvPr/>
        </p:nvPicPr>
        <p:blipFill>
          <a:blip r:embed="rId4">
            <a:alphaModFix/>
          </a:blip>
          <a:stretch>
            <a:fillRect/>
          </a:stretch>
        </p:blipFill>
        <p:spPr>
          <a:xfrm>
            <a:off x="4572000" y="879625"/>
            <a:ext cx="4572000" cy="3501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3"/>
          <p:cNvSpPr txBox="1"/>
          <p:nvPr>
            <p:ph type="title"/>
          </p:nvPr>
        </p:nvSpPr>
        <p:spPr>
          <a:xfrm>
            <a:off x="824000" y="471500"/>
            <a:ext cx="4332300" cy="850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ru" sz="3200"/>
              <a:t>Advantages</a:t>
            </a:r>
            <a:endParaRPr sz="3200"/>
          </a:p>
        </p:txBody>
      </p:sp>
      <p:sp>
        <p:nvSpPr>
          <p:cNvPr id="439" name="Google Shape;439;p33"/>
          <p:cNvSpPr txBox="1"/>
          <p:nvPr>
            <p:ph type="title"/>
          </p:nvPr>
        </p:nvSpPr>
        <p:spPr>
          <a:xfrm>
            <a:off x="544600" y="2248825"/>
            <a:ext cx="8523300" cy="18729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b="0" lang="ru" sz="2000"/>
              <a:t>gravitational force is an information-transferring tool observed by all agents</a:t>
            </a:r>
            <a:endParaRPr b="0" sz="2000"/>
          </a:p>
          <a:p>
            <a:pPr indent="-355600" lvl="0" marL="457200" rtl="0" algn="l">
              <a:spcBef>
                <a:spcPts val="0"/>
              </a:spcBef>
              <a:spcAft>
                <a:spcPts val="0"/>
              </a:spcAft>
              <a:buSzPts val="2000"/>
              <a:buChar char="●"/>
            </a:pPr>
            <a:r>
              <a:rPr b="0" lang="ru" sz="2000"/>
              <a:t>objects see space around them</a:t>
            </a:r>
            <a:endParaRPr b="0" sz="2000"/>
          </a:p>
          <a:p>
            <a:pPr indent="-355600" lvl="0" marL="457200" rtl="0" algn="l">
              <a:spcBef>
                <a:spcPts val="0"/>
              </a:spcBef>
              <a:spcAft>
                <a:spcPts val="0"/>
              </a:spcAft>
              <a:buSzPts val="2000"/>
              <a:buChar char="●"/>
            </a:pPr>
            <a:r>
              <a:rPr b="0" lang="ru" sz="2000"/>
              <a:t>mass = performance</a:t>
            </a:r>
            <a:endParaRPr b="0" sz="2000"/>
          </a:p>
          <a:p>
            <a:pPr indent="-355600" lvl="0" marL="457200" rtl="0" algn="l">
              <a:spcBef>
                <a:spcPts val="0"/>
              </a:spcBef>
              <a:spcAft>
                <a:spcPts val="0"/>
              </a:spcAft>
              <a:buSzPts val="2000"/>
              <a:buChar char="●"/>
            </a:pPr>
            <a:r>
              <a:rPr b="0" lang="ru" sz="2000"/>
              <a:t>agents move towards the best agent</a:t>
            </a:r>
            <a:endParaRPr b="0" sz="2000"/>
          </a:p>
          <a:p>
            <a:pPr indent="-355600" lvl="0" marL="457200" rtl="0" algn="l">
              <a:spcBef>
                <a:spcPts val="0"/>
              </a:spcBef>
              <a:spcAft>
                <a:spcPts val="0"/>
              </a:spcAft>
              <a:buSzPts val="2000"/>
              <a:buChar char="●"/>
            </a:pPr>
            <a:r>
              <a:rPr b="0" lang="ru" sz="2000"/>
              <a:t>agents with big Mi move slowly and search the space more locally ~ adaptive learning rate</a:t>
            </a:r>
            <a:endParaRPr b="0" sz="2000"/>
          </a:p>
          <a:p>
            <a:pPr indent="-355600" lvl="0" marL="457200" rtl="0" algn="l">
              <a:spcBef>
                <a:spcPts val="0"/>
              </a:spcBef>
              <a:spcAft>
                <a:spcPts val="0"/>
              </a:spcAft>
              <a:buSzPts val="2000"/>
              <a:buChar char="●"/>
            </a:pPr>
            <a:r>
              <a:rPr b="0" lang="ru" sz="2000"/>
              <a:t>gravitational constant </a:t>
            </a:r>
            <a:r>
              <a:rPr b="0" lang="ru" sz="2000"/>
              <a:t>decreases with time =&gt;</a:t>
            </a:r>
            <a:r>
              <a:rPr b="0" lang="ru" sz="2000"/>
              <a:t> adjusts the accuracy of the search</a:t>
            </a:r>
            <a:endParaRPr b="0" sz="2000"/>
          </a:p>
          <a:p>
            <a:pPr indent="-355600" lvl="0" marL="457200" rtl="0" algn="l">
              <a:spcBef>
                <a:spcPts val="0"/>
              </a:spcBef>
              <a:spcAft>
                <a:spcPts val="0"/>
              </a:spcAft>
              <a:buSzPts val="2000"/>
              <a:buChar char="●"/>
            </a:pPr>
            <a:r>
              <a:rPr b="0" lang="ru" sz="2000"/>
              <a:t>memory-less algorithm</a:t>
            </a:r>
            <a:endParaRPr b="0" sz="2000"/>
          </a:p>
          <a:p>
            <a:pPr indent="-355600" lvl="0" marL="457200" rtl="0" algn="l">
              <a:spcBef>
                <a:spcPts val="0"/>
              </a:spcBef>
              <a:spcAft>
                <a:spcPts val="0"/>
              </a:spcAft>
              <a:buSzPts val="2000"/>
              <a:buChar char="●"/>
            </a:pPr>
            <a:r>
              <a:rPr b="0" lang="ru" sz="2000"/>
              <a:t>Mp, Ma and Mi can be made different</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4"/>
          <p:cNvSpPr txBox="1"/>
          <p:nvPr>
            <p:ph type="title"/>
          </p:nvPr>
        </p:nvSpPr>
        <p:spPr>
          <a:xfrm>
            <a:off x="-986275" y="-243275"/>
            <a:ext cx="6366900" cy="1863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ru" sz="3200"/>
              <a:t>References</a:t>
            </a:r>
            <a:endParaRPr sz="3200"/>
          </a:p>
        </p:txBody>
      </p:sp>
      <p:sp>
        <p:nvSpPr>
          <p:cNvPr id="445" name="Google Shape;445;p34"/>
          <p:cNvSpPr txBox="1"/>
          <p:nvPr>
            <p:ph idx="1" type="body"/>
          </p:nvPr>
        </p:nvSpPr>
        <p:spPr>
          <a:xfrm>
            <a:off x="652025" y="1150200"/>
            <a:ext cx="7323900" cy="1111200"/>
          </a:xfrm>
          <a:prstGeom prst="rect">
            <a:avLst/>
          </a:prstGeom>
        </p:spPr>
        <p:txBody>
          <a:bodyPr anchorCtr="0" anchor="t" bIns="91425" lIns="91425" spcFirstLastPara="1" rIns="91425" wrap="square" tIns="91425">
            <a:noAutofit/>
          </a:bodyPr>
          <a:lstStyle/>
          <a:p>
            <a:pPr indent="-323850" lvl="0" marL="457200" rtl="0" algn="just">
              <a:spcBef>
                <a:spcPts val="0"/>
              </a:spcBef>
              <a:spcAft>
                <a:spcPts val="0"/>
              </a:spcAft>
              <a:buSzPts val="1500"/>
              <a:buFont typeface="Arial"/>
              <a:buAutoNum type="arabicPeriod"/>
            </a:pPr>
            <a:r>
              <a:rPr lang="ru" sz="1500">
                <a:latin typeface="Arial"/>
                <a:ea typeface="Arial"/>
                <a:cs typeface="Arial"/>
                <a:sym typeface="Arial"/>
              </a:rPr>
              <a:t>Rashedi E., Nezamabadi-Pour H., Saryazdi S. GSA: a gravitational search algorithm //Information sciences. – 2009. – Т. 179. – №. 13. – С. 2232-2248.</a:t>
            </a:r>
            <a:endParaRPr sz="1500">
              <a:latin typeface="Arial"/>
              <a:ea typeface="Arial"/>
              <a:cs typeface="Arial"/>
              <a:sym typeface="Arial"/>
            </a:endParaRPr>
          </a:p>
          <a:p>
            <a:pPr indent="-323850" lvl="0" marL="457200" rtl="0" algn="just">
              <a:spcBef>
                <a:spcPts val="0"/>
              </a:spcBef>
              <a:spcAft>
                <a:spcPts val="0"/>
              </a:spcAft>
              <a:buSzPts val="1500"/>
              <a:buFont typeface="Arial"/>
              <a:buAutoNum type="arabicPeriod"/>
            </a:pPr>
            <a:r>
              <a:rPr lang="ru" sz="1500">
                <a:latin typeface="Arial"/>
                <a:ea typeface="Arial"/>
                <a:cs typeface="Arial"/>
                <a:sym typeface="Arial"/>
              </a:rPr>
              <a:t>Optimization vs. heuristics // icron URL: https://www.icrontech.com/blog_item/optimization-vs-heuristics-which-is-the-right-approach-for-your-business/ (дата обращения: 20.10.2022).</a:t>
            </a:r>
            <a:endParaRPr sz="1500">
              <a:latin typeface="Arial"/>
              <a:ea typeface="Arial"/>
              <a:cs typeface="Arial"/>
              <a:sym typeface="Arial"/>
            </a:endParaRPr>
          </a:p>
          <a:p>
            <a:pPr indent="-323850" lvl="0" marL="457200" rtl="0" algn="just">
              <a:spcBef>
                <a:spcPts val="0"/>
              </a:spcBef>
              <a:spcAft>
                <a:spcPts val="0"/>
              </a:spcAft>
              <a:buSzPts val="1500"/>
              <a:buFont typeface="Arial"/>
              <a:buAutoNum type="arabicPeriod"/>
            </a:pPr>
            <a:r>
              <a:rPr lang="ru" sz="1500">
                <a:latin typeface="Arial"/>
                <a:ea typeface="Arial"/>
                <a:cs typeface="Arial"/>
                <a:sym typeface="Arial"/>
              </a:rPr>
              <a:t>Ricardo García-Ródenas, Luis Jiménez Linares, Julio Alberto López-Gómez, A Memetic Chaotic Gravitational Search Algorithm for unconstrained global optimization problems,Applied Soft Computing,Volume 79,2019,Pages 14-29, ISSN 1568-4946</a:t>
            </a:r>
            <a:endParaRPr sz="1500">
              <a:latin typeface="Arial"/>
              <a:ea typeface="Arial"/>
              <a:cs typeface="Arial"/>
              <a:sym typeface="Arial"/>
            </a:endParaRPr>
          </a:p>
          <a:p>
            <a:pPr indent="-323850" lvl="0" marL="457200" rtl="0" algn="just">
              <a:spcBef>
                <a:spcPts val="0"/>
              </a:spcBef>
              <a:spcAft>
                <a:spcPts val="0"/>
              </a:spcAft>
              <a:buSzPts val="1500"/>
              <a:buFont typeface="Arial"/>
              <a:buAutoNum type="arabicPeriod"/>
            </a:pPr>
            <a:r>
              <a:rPr lang="ru" sz="1500">
                <a:latin typeface="Arial"/>
                <a:ea typeface="Arial"/>
                <a:cs typeface="Arial"/>
                <a:sym typeface="Arial"/>
              </a:rPr>
              <a:t>Siddique, Nazmul &amp; Adelib, Hojjat. (2016). Applications of gravitational search algorithm in engineering. Journal of Civil Engineering and Management. 22. 981-990. 10.3846/13923730.2016.1232306. </a:t>
            </a:r>
            <a:endParaRPr sz="15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5"/>
          <p:cNvSpPr txBox="1"/>
          <p:nvPr>
            <p:ph type="title"/>
          </p:nvPr>
        </p:nvSpPr>
        <p:spPr>
          <a:xfrm>
            <a:off x="1388625" y="1572825"/>
            <a:ext cx="6366900" cy="1863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ru" sz="4000"/>
              <a:t>Thank you for your attention!</a:t>
            </a:r>
            <a:endParaRPr sz="4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1039900" y="0"/>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ru" sz="3200"/>
              <a:t>Applications</a:t>
            </a:r>
            <a:endParaRPr sz="3200"/>
          </a:p>
        </p:txBody>
      </p:sp>
      <p:sp>
        <p:nvSpPr>
          <p:cNvPr id="292" name="Google Shape;292;p15"/>
          <p:cNvSpPr txBox="1"/>
          <p:nvPr/>
        </p:nvSpPr>
        <p:spPr>
          <a:xfrm>
            <a:off x="309850" y="2040050"/>
            <a:ext cx="73179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Maven Pro"/>
              <a:buChar char="●"/>
            </a:pPr>
            <a:r>
              <a:rPr lang="ru" sz="2000">
                <a:solidFill>
                  <a:schemeClr val="lt1"/>
                </a:solidFill>
                <a:latin typeface="Maven Pro"/>
                <a:ea typeface="Maven Pro"/>
                <a:cs typeface="Maven Pro"/>
                <a:sym typeface="Maven Pro"/>
              </a:rPr>
              <a:t>optimization of objective functions</a:t>
            </a:r>
            <a:endParaRPr sz="2000">
              <a:solidFill>
                <a:schemeClr val="lt1"/>
              </a:solidFill>
              <a:latin typeface="Maven Pro"/>
              <a:ea typeface="Maven Pro"/>
              <a:cs typeface="Maven Pro"/>
              <a:sym typeface="Maven Pro"/>
            </a:endParaRPr>
          </a:p>
          <a:p>
            <a:pPr indent="-355600" lvl="0" marL="457200" rtl="0" algn="l">
              <a:spcBef>
                <a:spcPts val="0"/>
              </a:spcBef>
              <a:spcAft>
                <a:spcPts val="0"/>
              </a:spcAft>
              <a:buClr>
                <a:schemeClr val="lt1"/>
              </a:buClr>
              <a:buSzPts val="2000"/>
              <a:buFont typeface="Maven Pro"/>
              <a:buChar char="●"/>
            </a:pPr>
            <a:r>
              <a:rPr lang="ru" sz="2000">
                <a:solidFill>
                  <a:schemeClr val="lt1"/>
                </a:solidFill>
                <a:latin typeface="Maven Pro"/>
                <a:ea typeface="Maven Pro"/>
                <a:cs typeface="Maven Pro"/>
                <a:sym typeface="Maven Pro"/>
              </a:rPr>
              <a:t>pattern recognition</a:t>
            </a:r>
            <a:endParaRPr sz="2000">
              <a:solidFill>
                <a:schemeClr val="lt1"/>
              </a:solidFill>
              <a:latin typeface="Maven Pro"/>
              <a:ea typeface="Maven Pro"/>
              <a:cs typeface="Maven Pro"/>
              <a:sym typeface="Maven Pro"/>
            </a:endParaRPr>
          </a:p>
          <a:p>
            <a:pPr indent="-355600" lvl="0" marL="457200" rtl="0" algn="l">
              <a:spcBef>
                <a:spcPts val="0"/>
              </a:spcBef>
              <a:spcAft>
                <a:spcPts val="0"/>
              </a:spcAft>
              <a:buClr>
                <a:schemeClr val="lt1"/>
              </a:buClr>
              <a:buSzPts val="2000"/>
              <a:buFont typeface="Maven Pro"/>
              <a:buChar char="●"/>
            </a:pPr>
            <a:r>
              <a:rPr lang="ru" sz="2000">
                <a:solidFill>
                  <a:schemeClr val="lt1"/>
                </a:solidFill>
                <a:latin typeface="Maven Pro"/>
                <a:ea typeface="Maven Pro"/>
                <a:cs typeface="Maven Pro"/>
                <a:sym typeface="Maven Pro"/>
              </a:rPr>
              <a:t>control objectives </a:t>
            </a:r>
            <a:endParaRPr sz="2000">
              <a:solidFill>
                <a:schemeClr val="lt1"/>
              </a:solidFill>
              <a:latin typeface="Maven Pro"/>
              <a:ea typeface="Maven Pro"/>
              <a:cs typeface="Maven Pro"/>
              <a:sym typeface="Maven Pro"/>
            </a:endParaRPr>
          </a:p>
          <a:p>
            <a:pPr indent="-355600" lvl="0" marL="457200" rtl="0" algn="l">
              <a:spcBef>
                <a:spcPts val="0"/>
              </a:spcBef>
              <a:spcAft>
                <a:spcPts val="0"/>
              </a:spcAft>
              <a:buClr>
                <a:schemeClr val="lt1"/>
              </a:buClr>
              <a:buSzPts val="2000"/>
              <a:buFont typeface="Maven Pro"/>
              <a:buChar char="●"/>
            </a:pPr>
            <a:r>
              <a:rPr lang="ru" sz="2000">
                <a:solidFill>
                  <a:schemeClr val="lt1"/>
                </a:solidFill>
                <a:latin typeface="Maven Pro"/>
                <a:ea typeface="Maven Pro"/>
                <a:cs typeface="Maven Pro"/>
                <a:sym typeface="Maven Pro"/>
              </a:rPr>
              <a:t>image processing</a:t>
            </a:r>
            <a:endParaRPr sz="2000">
              <a:solidFill>
                <a:schemeClr val="lt1"/>
              </a:solidFill>
              <a:latin typeface="Maven Pro"/>
              <a:ea typeface="Maven Pro"/>
              <a:cs typeface="Maven Pro"/>
              <a:sym typeface="Maven Pro"/>
            </a:endParaRPr>
          </a:p>
          <a:p>
            <a:pPr indent="-355600" lvl="0" marL="457200" rtl="0" algn="l">
              <a:spcBef>
                <a:spcPts val="0"/>
              </a:spcBef>
              <a:spcAft>
                <a:spcPts val="0"/>
              </a:spcAft>
              <a:buClr>
                <a:schemeClr val="lt1"/>
              </a:buClr>
              <a:buSzPts val="2000"/>
              <a:buFont typeface="Maven Pro"/>
              <a:buChar char="●"/>
            </a:pPr>
            <a:r>
              <a:rPr lang="ru" sz="2000">
                <a:solidFill>
                  <a:schemeClr val="lt1"/>
                </a:solidFill>
                <a:latin typeface="Maven Pro"/>
                <a:ea typeface="Maven Pro"/>
                <a:cs typeface="Maven Pro"/>
                <a:sym typeface="Maven Pro"/>
              </a:rPr>
              <a:t>filter modeling</a:t>
            </a:r>
            <a:endParaRPr sz="2000">
              <a:solidFill>
                <a:schemeClr val="lt1"/>
              </a:solidFill>
              <a:latin typeface="Maven Pro"/>
              <a:ea typeface="Maven Pro"/>
              <a:cs typeface="Maven Pro"/>
              <a:sym typeface="Maven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98" name="Google Shape;298;p16"/>
          <p:cNvSpPr txBox="1"/>
          <p:nvPr>
            <p:ph idx="1" type="body"/>
          </p:nvPr>
        </p:nvSpPr>
        <p:spPr>
          <a:xfrm>
            <a:off x="1303800" y="1990050"/>
            <a:ext cx="7030500" cy="25416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9" name="Google Shape;299;p16"/>
          <p:cNvPicPr preferRelativeResize="0"/>
          <p:nvPr/>
        </p:nvPicPr>
        <p:blipFill>
          <a:blip r:embed="rId3">
            <a:alphaModFix/>
          </a:blip>
          <a:stretch>
            <a:fillRect/>
          </a:stretch>
        </p:blipFill>
        <p:spPr>
          <a:xfrm>
            <a:off x="86425" y="2571762"/>
            <a:ext cx="2765425" cy="1843624"/>
          </a:xfrm>
          <a:prstGeom prst="rect">
            <a:avLst/>
          </a:prstGeom>
          <a:noFill/>
          <a:ln>
            <a:noFill/>
          </a:ln>
        </p:spPr>
      </p:pic>
      <p:pic>
        <p:nvPicPr>
          <p:cNvPr id="300" name="Google Shape;300;p16"/>
          <p:cNvPicPr preferRelativeResize="0"/>
          <p:nvPr/>
        </p:nvPicPr>
        <p:blipFill>
          <a:blip r:embed="rId4">
            <a:alphaModFix/>
          </a:blip>
          <a:stretch>
            <a:fillRect/>
          </a:stretch>
        </p:blipFill>
        <p:spPr>
          <a:xfrm>
            <a:off x="4908825" y="3020900"/>
            <a:ext cx="4245219" cy="2122600"/>
          </a:xfrm>
          <a:prstGeom prst="rect">
            <a:avLst/>
          </a:prstGeom>
          <a:noFill/>
          <a:ln>
            <a:noFill/>
          </a:ln>
        </p:spPr>
      </p:pic>
      <p:pic>
        <p:nvPicPr>
          <p:cNvPr id="301" name="Google Shape;301;p16"/>
          <p:cNvPicPr preferRelativeResize="0"/>
          <p:nvPr/>
        </p:nvPicPr>
        <p:blipFill>
          <a:blip r:embed="rId5">
            <a:alphaModFix/>
          </a:blip>
          <a:stretch>
            <a:fillRect/>
          </a:stretch>
        </p:blipFill>
        <p:spPr>
          <a:xfrm>
            <a:off x="378063" y="473000"/>
            <a:ext cx="3028950" cy="1514475"/>
          </a:xfrm>
          <a:prstGeom prst="rect">
            <a:avLst/>
          </a:prstGeom>
          <a:noFill/>
          <a:ln>
            <a:noFill/>
          </a:ln>
        </p:spPr>
      </p:pic>
      <p:pic>
        <p:nvPicPr>
          <p:cNvPr id="302" name="Google Shape;302;p16"/>
          <p:cNvPicPr preferRelativeResize="0"/>
          <p:nvPr/>
        </p:nvPicPr>
        <p:blipFill>
          <a:blip r:embed="rId6">
            <a:alphaModFix/>
          </a:blip>
          <a:stretch>
            <a:fillRect/>
          </a:stretch>
        </p:blipFill>
        <p:spPr>
          <a:xfrm>
            <a:off x="2432325" y="2891138"/>
            <a:ext cx="2476500" cy="2000250"/>
          </a:xfrm>
          <a:prstGeom prst="rect">
            <a:avLst/>
          </a:prstGeom>
          <a:noFill/>
          <a:ln>
            <a:noFill/>
          </a:ln>
        </p:spPr>
      </p:pic>
      <p:pic>
        <p:nvPicPr>
          <p:cNvPr id="303" name="Google Shape;303;p16"/>
          <p:cNvPicPr preferRelativeResize="0"/>
          <p:nvPr/>
        </p:nvPicPr>
        <p:blipFill>
          <a:blip r:embed="rId7">
            <a:alphaModFix/>
          </a:blip>
          <a:stretch>
            <a:fillRect/>
          </a:stretch>
        </p:blipFill>
        <p:spPr>
          <a:xfrm>
            <a:off x="3462997" y="870837"/>
            <a:ext cx="3028950" cy="2020313"/>
          </a:xfrm>
          <a:prstGeom prst="rect">
            <a:avLst/>
          </a:prstGeom>
          <a:noFill/>
          <a:ln>
            <a:noFill/>
          </a:ln>
        </p:spPr>
      </p:pic>
      <p:pic>
        <p:nvPicPr>
          <p:cNvPr id="304" name="Google Shape;304;p16"/>
          <p:cNvPicPr preferRelativeResize="0"/>
          <p:nvPr/>
        </p:nvPicPr>
        <p:blipFill>
          <a:blip r:embed="rId8">
            <a:alphaModFix/>
          </a:blip>
          <a:stretch>
            <a:fillRect/>
          </a:stretch>
        </p:blipFill>
        <p:spPr>
          <a:xfrm>
            <a:off x="6335025" y="168949"/>
            <a:ext cx="2122601" cy="21226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7"/>
          <p:cNvSpPr txBox="1"/>
          <p:nvPr>
            <p:ph type="title"/>
          </p:nvPr>
        </p:nvSpPr>
        <p:spPr>
          <a:xfrm>
            <a:off x="760500" y="2248825"/>
            <a:ext cx="8523300" cy="18729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b="0" lang="ru" sz="2000"/>
              <a:t>search in a parallel </a:t>
            </a:r>
            <a:endParaRPr b="0" sz="2000"/>
          </a:p>
          <a:p>
            <a:pPr indent="-355600" lvl="0" marL="457200" rtl="0" algn="l">
              <a:spcBef>
                <a:spcPts val="0"/>
              </a:spcBef>
              <a:spcAft>
                <a:spcPts val="0"/>
              </a:spcAft>
              <a:buSzPts val="2000"/>
              <a:buChar char="●"/>
            </a:pPr>
            <a:r>
              <a:rPr b="0" lang="ru" sz="2000"/>
              <a:t>multiple initial points &amp; agents </a:t>
            </a:r>
            <a:endParaRPr b="0" sz="2000"/>
          </a:p>
          <a:p>
            <a:pPr indent="-355600" lvl="0" marL="457200" rtl="0" algn="l">
              <a:spcBef>
                <a:spcPts val="0"/>
              </a:spcBef>
              <a:spcAft>
                <a:spcPts val="0"/>
              </a:spcAft>
              <a:buSzPts val="2000"/>
              <a:buChar char="●"/>
            </a:pPr>
            <a:r>
              <a:rPr b="0" lang="ru" sz="2000"/>
              <a:t>each member executes a series of operations and shares information with others </a:t>
            </a:r>
            <a:endParaRPr b="0" sz="2000"/>
          </a:p>
          <a:p>
            <a:pPr indent="-355600" lvl="1" marL="914400" rtl="0" algn="l">
              <a:spcBef>
                <a:spcPts val="0"/>
              </a:spcBef>
              <a:spcAft>
                <a:spcPts val="0"/>
              </a:spcAft>
              <a:buSzPts val="2000"/>
              <a:buChar char="○"/>
            </a:pPr>
            <a:r>
              <a:rPr b="0" lang="ru" sz="2000"/>
              <a:t>r</a:t>
            </a:r>
            <a:r>
              <a:rPr b="0" lang="ru" sz="2000"/>
              <a:t>andomized search</a:t>
            </a:r>
            <a:endParaRPr b="0" sz="2000"/>
          </a:p>
          <a:p>
            <a:pPr indent="-355600" lvl="1" marL="914400" rtl="0" algn="l">
              <a:spcBef>
                <a:spcPts val="0"/>
              </a:spcBef>
              <a:spcAft>
                <a:spcPts val="0"/>
              </a:spcAft>
              <a:buSzPts val="2000"/>
              <a:buChar char="○"/>
            </a:pPr>
            <a:r>
              <a:rPr b="0" lang="ru" sz="2000"/>
              <a:t>positive feedback</a:t>
            </a:r>
            <a:endParaRPr b="0" sz="2000"/>
          </a:p>
          <a:p>
            <a:pPr indent="-355600" lvl="1" marL="914400" rtl="0" algn="l">
              <a:spcBef>
                <a:spcPts val="0"/>
              </a:spcBef>
              <a:spcAft>
                <a:spcPts val="0"/>
              </a:spcAft>
              <a:buSzPts val="2000"/>
              <a:buChar char="○"/>
            </a:pPr>
            <a:r>
              <a:rPr b="0" lang="ru" sz="2000"/>
              <a:t>negative feedback </a:t>
            </a:r>
            <a:endParaRPr b="0" sz="2000"/>
          </a:p>
          <a:p>
            <a:pPr indent="-355600" lvl="1" marL="914400" rtl="0" algn="l">
              <a:spcBef>
                <a:spcPts val="0"/>
              </a:spcBef>
              <a:spcAft>
                <a:spcPts val="0"/>
              </a:spcAft>
              <a:buSzPts val="2000"/>
              <a:buChar char="○"/>
            </a:pPr>
            <a:r>
              <a:rPr b="0" lang="ru" sz="2000"/>
              <a:t>multiple interactions </a:t>
            </a:r>
            <a:endParaRPr b="0" sz="2000"/>
          </a:p>
          <a:p>
            <a:pPr indent="-355600" lvl="0" marL="457200" rtl="0" algn="l">
              <a:spcBef>
                <a:spcPts val="0"/>
              </a:spcBef>
              <a:spcAft>
                <a:spcPts val="0"/>
              </a:spcAft>
              <a:buSzPts val="2000"/>
              <a:buChar char="●"/>
            </a:pPr>
            <a:r>
              <a:rPr b="0" lang="ru" sz="2000"/>
              <a:t>no central controller</a:t>
            </a:r>
            <a:endParaRPr b="0" sz="2000"/>
          </a:p>
          <a:p>
            <a:pPr indent="0" lvl="0" marL="0" rtl="0" algn="l">
              <a:spcBef>
                <a:spcPts val="0"/>
              </a:spcBef>
              <a:spcAft>
                <a:spcPts val="0"/>
              </a:spcAft>
              <a:buNone/>
            </a:pPr>
            <a:r>
              <a:t/>
            </a:r>
            <a:endParaRPr sz="2000"/>
          </a:p>
        </p:txBody>
      </p:sp>
      <p:sp>
        <p:nvSpPr>
          <p:cNvPr id="310" name="Google Shape;310;p17"/>
          <p:cNvSpPr txBox="1"/>
          <p:nvPr>
            <p:ph type="title"/>
          </p:nvPr>
        </p:nvSpPr>
        <p:spPr>
          <a:xfrm>
            <a:off x="1273650" y="139825"/>
            <a:ext cx="5991000" cy="115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ru" sz="3200"/>
              <a:t>Common principles</a:t>
            </a:r>
            <a:endParaRPr sz="32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8"/>
          <p:cNvSpPr txBox="1"/>
          <p:nvPr>
            <p:ph type="title"/>
          </p:nvPr>
        </p:nvSpPr>
        <p:spPr>
          <a:xfrm>
            <a:off x="824000" y="1613825"/>
            <a:ext cx="7659900" cy="1872900"/>
          </a:xfrm>
          <a:prstGeom prst="rect">
            <a:avLst/>
          </a:prstGeom>
        </p:spPr>
        <p:txBody>
          <a:bodyPr anchorCtr="0" anchor="ctr" bIns="91425" lIns="91425" spcFirstLastPara="1" rIns="91425" wrap="square" tIns="91425">
            <a:normAutofit fontScale="90000"/>
          </a:bodyPr>
          <a:lstStyle/>
          <a:p>
            <a:pPr indent="0" lvl="0" marL="457200" rtl="0" algn="l">
              <a:spcBef>
                <a:spcPts val="0"/>
              </a:spcBef>
              <a:spcAft>
                <a:spcPts val="0"/>
              </a:spcAft>
              <a:buNone/>
            </a:pPr>
            <a:r>
              <a:t/>
            </a:r>
            <a:endParaRPr sz="2000"/>
          </a:p>
          <a:p>
            <a:pPr indent="-342900" lvl="0" marL="457200" rtl="0" algn="l">
              <a:spcBef>
                <a:spcPts val="0"/>
              </a:spcBef>
              <a:spcAft>
                <a:spcPts val="0"/>
              </a:spcAft>
              <a:buSzPct val="100000"/>
              <a:buChar char="●"/>
            </a:pPr>
            <a:r>
              <a:rPr lang="ru" sz="2000"/>
              <a:t>exploration </a:t>
            </a:r>
            <a:r>
              <a:rPr b="0" lang="ru" sz="2000"/>
              <a:t>- expanding search space</a:t>
            </a:r>
            <a:endParaRPr b="0" sz="2000"/>
          </a:p>
          <a:p>
            <a:pPr indent="-342900" lvl="0" marL="457200" rtl="0" algn="l">
              <a:spcBef>
                <a:spcPts val="0"/>
              </a:spcBef>
              <a:spcAft>
                <a:spcPts val="0"/>
              </a:spcAft>
              <a:buSzPct val="100000"/>
              <a:buChar char="●"/>
            </a:pPr>
            <a:r>
              <a:rPr lang="ru" sz="2000"/>
              <a:t>exploitation </a:t>
            </a:r>
            <a:r>
              <a:rPr b="0" lang="ru" sz="2000"/>
              <a:t>- finding the optima around a good solution</a:t>
            </a:r>
            <a:endParaRPr b="0"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b="0" sz="2000"/>
          </a:p>
          <a:p>
            <a:pPr indent="0" lvl="0" marL="0" rtl="0" algn="l">
              <a:spcBef>
                <a:spcPts val="0"/>
              </a:spcBef>
              <a:spcAft>
                <a:spcPts val="0"/>
              </a:spcAft>
              <a:buNone/>
            </a:pPr>
            <a:r>
              <a:t/>
            </a:r>
            <a:endParaRPr b="0" sz="2000"/>
          </a:p>
          <a:p>
            <a:pPr indent="0" lvl="0" marL="0" rtl="0" algn="l">
              <a:spcBef>
                <a:spcPts val="0"/>
              </a:spcBef>
              <a:spcAft>
                <a:spcPts val="0"/>
              </a:spcAft>
              <a:buNone/>
            </a:pPr>
            <a:r>
              <a:t/>
            </a:r>
            <a:endParaRPr b="0" sz="2000"/>
          </a:p>
          <a:p>
            <a:pPr indent="0" lvl="0" marL="0" rtl="0" algn="l">
              <a:spcBef>
                <a:spcPts val="0"/>
              </a:spcBef>
              <a:spcAft>
                <a:spcPts val="0"/>
              </a:spcAft>
              <a:buNone/>
            </a:pPr>
            <a:r>
              <a:rPr b="0" lang="ru" sz="2000"/>
              <a:t>In each iteration each member performs:</a:t>
            </a:r>
            <a:endParaRPr b="0" sz="2000"/>
          </a:p>
          <a:p>
            <a:pPr indent="-342900" lvl="0" marL="457200" rtl="0" algn="l">
              <a:spcBef>
                <a:spcPts val="0"/>
              </a:spcBef>
              <a:spcAft>
                <a:spcPts val="0"/>
              </a:spcAft>
              <a:buSzPct val="100000"/>
              <a:buChar char="●"/>
            </a:pPr>
            <a:r>
              <a:rPr lang="ru" sz="2000"/>
              <a:t>self-adaptation </a:t>
            </a:r>
            <a:r>
              <a:rPr b="0" lang="ru" sz="2000"/>
              <a:t>-  improve performance</a:t>
            </a:r>
            <a:endParaRPr b="0" sz="2000"/>
          </a:p>
          <a:p>
            <a:pPr indent="-342900" lvl="0" marL="457200" rtl="0" algn="l">
              <a:spcBef>
                <a:spcPts val="0"/>
              </a:spcBef>
              <a:spcAft>
                <a:spcPts val="0"/>
              </a:spcAft>
              <a:buSzPct val="100000"/>
              <a:buChar char="●"/>
            </a:pPr>
            <a:r>
              <a:rPr lang="ru" sz="2000"/>
              <a:t>cooperation </a:t>
            </a:r>
            <a:r>
              <a:rPr b="0" lang="ru" sz="2000"/>
              <a:t>-  information transferring</a:t>
            </a:r>
            <a:endParaRPr b="0" sz="2000"/>
          </a:p>
          <a:p>
            <a:pPr indent="-342900" lvl="0" marL="457200" rtl="0" algn="l">
              <a:spcBef>
                <a:spcPts val="0"/>
              </a:spcBef>
              <a:spcAft>
                <a:spcPts val="0"/>
              </a:spcAft>
              <a:buSzPct val="100000"/>
              <a:buChar char="●"/>
            </a:pPr>
            <a:r>
              <a:rPr lang="ru" sz="2000"/>
              <a:t>competition </a:t>
            </a:r>
            <a:r>
              <a:rPr b="0" lang="ru" sz="2000"/>
              <a:t>- compete to survive</a:t>
            </a:r>
            <a:endParaRPr b="0" sz="2000"/>
          </a:p>
          <a:p>
            <a:pPr indent="0" lvl="0" marL="0" rtl="0" algn="l">
              <a:spcBef>
                <a:spcPts val="0"/>
              </a:spcBef>
              <a:spcAft>
                <a:spcPts val="0"/>
              </a:spcAft>
              <a:buNone/>
            </a:pPr>
            <a:r>
              <a:t/>
            </a:r>
            <a:endParaRPr/>
          </a:p>
        </p:txBody>
      </p:sp>
      <p:sp>
        <p:nvSpPr>
          <p:cNvPr id="316" name="Google Shape;316;p18"/>
          <p:cNvSpPr txBox="1"/>
          <p:nvPr/>
        </p:nvSpPr>
        <p:spPr>
          <a:xfrm rot="5400000">
            <a:off x="2370000" y="1956425"/>
            <a:ext cx="825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3200">
                <a:solidFill>
                  <a:schemeClr val="lt1"/>
                </a:solidFill>
                <a:latin typeface="Maven Pro"/>
                <a:ea typeface="Maven Pro"/>
                <a:cs typeface="Maven Pro"/>
                <a:sym typeface="Maven Pro"/>
              </a:rPr>
              <a:t>=&gt;</a:t>
            </a:r>
            <a:endParaRPr b="1" sz="3200">
              <a:solidFill>
                <a:schemeClr val="lt1"/>
              </a:solidFill>
              <a:latin typeface="Maven Pro"/>
              <a:ea typeface="Maven Pro"/>
              <a:cs typeface="Maven Pro"/>
              <a:sym typeface="Maven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9"/>
          <p:cNvSpPr txBox="1"/>
          <p:nvPr>
            <p:ph type="title"/>
          </p:nvPr>
        </p:nvSpPr>
        <p:spPr>
          <a:xfrm>
            <a:off x="1388625" y="772725"/>
            <a:ext cx="5952900" cy="907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ru" sz="3550"/>
              <a:t>Gravity </a:t>
            </a:r>
            <a:r>
              <a:rPr lang="ru" sz="3200"/>
              <a:t>Search Algorithm</a:t>
            </a:r>
            <a:endParaRPr sz="3200"/>
          </a:p>
        </p:txBody>
      </p:sp>
      <p:sp>
        <p:nvSpPr>
          <p:cNvPr id="322" name="Google Shape;322;p19"/>
          <p:cNvSpPr txBox="1"/>
          <p:nvPr>
            <p:ph idx="1" type="body"/>
          </p:nvPr>
        </p:nvSpPr>
        <p:spPr>
          <a:xfrm>
            <a:off x="549200" y="2016150"/>
            <a:ext cx="6366900" cy="1111200"/>
          </a:xfrm>
          <a:prstGeom prst="rect">
            <a:avLst/>
          </a:prstGeom>
        </p:spPr>
        <p:txBody>
          <a:bodyPr anchorCtr="0" anchor="t" bIns="91425" lIns="91425" spcFirstLastPara="1" rIns="91425" wrap="square" tIns="91425">
            <a:noAutofit/>
          </a:bodyPr>
          <a:lstStyle/>
          <a:p>
            <a:pPr indent="-355600" lvl="0" marL="457200" rtl="0" algn="just">
              <a:spcBef>
                <a:spcPts val="0"/>
              </a:spcBef>
              <a:spcAft>
                <a:spcPts val="0"/>
              </a:spcAft>
              <a:buSzPts val="2000"/>
              <a:buFont typeface="Maven Pro"/>
              <a:buChar char="●"/>
            </a:pPr>
            <a:r>
              <a:rPr lang="ru" sz="2000">
                <a:latin typeface="Maven Pro"/>
                <a:ea typeface="Maven Pro"/>
                <a:cs typeface="Maven Pro"/>
                <a:sym typeface="Maven Pro"/>
              </a:rPr>
              <a:t>searcher agents are a collection of masses </a:t>
            </a:r>
            <a:endParaRPr sz="2000">
              <a:latin typeface="Maven Pro"/>
              <a:ea typeface="Maven Pro"/>
              <a:cs typeface="Maven Pro"/>
              <a:sym typeface="Maven Pro"/>
            </a:endParaRPr>
          </a:p>
          <a:p>
            <a:pPr indent="-355600" lvl="0" marL="457200" rtl="0" algn="just">
              <a:spcBef>
                <a:spcPts val="0"/>
              </a:spcBef>
              <a:spcAft>
                <a:spcPts val="0"/>
              </a:spcAft>
              <a:buSzPts val="2000"/>
              <a:buFont typeface="Maven Pro"/>
              <a:buChar char="●"/>
            </a:pPr>
            <a:r>
              <a:rPr lang="ru" sz="2000">
                <a:latin typeface="Maven Pro"/>
                <a:ea typeface="Maven Pro"/>
                <a:cs typeface="Maven Pro"/>
                <a:sym typeface="Maven Pro"/>
              </a:rPr>
              <a:t>interact with each other based on the Newtonian gravity and the laws of motion</a:t>
            </a:r>
            <a:endParaRPr sz="2000">
              <a:latin typeface="Maven Pro"/>
              <a:ea typeface="Maven Pro"/>
              <a:cs typeface="Maven Pro"/>
              <a:sym typeface="Maven Pro"/>
            </a:endParaRPr>
          </a:p>
        </p:txBody>
      </p:sp>
      <p:pic>
        <p:nvPicPr>
          <p:cNvPr id="323" name="Google Shape;323;p19"/>
          <p:cNvPicPr preferRelativeResize="0"/>
          <p:nvPr/>
        </p:nvPicPr>
        <p:blipFill>
          <a:blip r:embed="rId3">
            <a:alphaModFix/>
          </a:blip>
          <a:stretch>
            <a:fillRect/>
          </a:stretch>
        </p:blipFill>
        <p:spPr>
          <a:xfrm>
            <a:off x="6173450" y="2924150"/>
            <a:ext cx="2719906" cy="1711350"/>
          </a:xfrm>
          <a:prstGeom prst="rect">
            <a:avLst/>
          </a:prstGeom>
          <a:noFill/>
          <a:ln>
            <a:noFill/>
          </a:ln>
        </p:spPr>
      </p:pic>
      <p:sp>
        <p:nvSpPr>
          <p:cNvPr id="324" name="Google Shape;324;p19"/>
          <p:cNvSpPr txBox="1"/>
          <p:nvPr/>
        </p:nvSpPr>
        <p:spPr>
          <a:xfrm>
            <a:off x="6134100" y="4635500"/>
            <a:ext cx="30000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ru">
                <a:solidFill>
                  <a:schemeClr val="lt1"/>
                </a:solidFill>
                <a:latin typeface="Maven Pro"/>
                <a:ea typeface="Maven Pro"/>
                <a:cs typeface="Maven Pro"/>
                <a:sym typeface="Maven Pro"/>
              </a:rPr>
              <a:t>Classical gravity search </a:t>
            </a:r>
            <a:endParaRPr sz="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0"/>
          <p:cNvSpPr txBox="1"/>
          <p:nvPr>
            <p:ph idx="4294967295" type="title"/>
          </p:nvPr>
        </p:nvSpPr>
        <p:spPr>
          <a:xfrm>
            <a:off x="413250" y="343025"/>
            <a:ext cx="3339300" cy="115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3200">
                <a:solidFill>
                  <a:schemeClr val="lt1"/>
                </a:solidFill>
              </a:rPr>
              <a:t>L</a:t>
            </a:r>
            <a:r>
              <a:rPr lang="ru" sz="3200">
                <a:solidFill>
                  <a:schemeClr val="lt1"/>
                </a:solidFill>
              </a:rPr>
              <a:t>aws</a:t>
            </a:r>
            <a:endParaRPr sz="3200">
              <a:solidFill>
                <a:schemeClr val="lt1"/>
              </a:solidFill>
            </a:endParaRPr>
          </a:p>
        </p:txBody>
      </p:sp>
      <p:sp>
        <p:nvSpPr>
          <p:cNvPr id="330" name="Google Shape;330;p20"/>
          <p:cNvSpPr txBox="1"/>
          <p:nvPr>
            <p:ph idx="4294967295" type="body"/>
          </p:nvPr>
        </p:nvSpPr>
        <p:spPr>
          <a:xfrm>
            <a:off x="413250" y="3477850"/>
            <a:ext cx="8603700" cy="1111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ru" sz="2000">
                <a:solidFill>
                  <a:schemeClr val="lt1"/>
                </a:solidFill>
                <a:latin typeface="Maven Pro"/>
                <a:ea typeface="Maven Pro"/>
                <a:cs typeface="Maven Pro"/>
                <a:sym typeface="Maven Pro"/>
              </a:rPr>
              <a:t>‘‘Every particle in the universe attracts every other particle with a force that is directly proportional to the product of their masses and inversely proportional to the square of the distance between them”.</a:t>
            </a:r>
            <a:endParaRPr sz="2000">
              <a:solidFill>
                <a:schemeClr val="lt1"/>
              </a:solidFill>
              <a:latin typeface="Maven Pro"/>
              <a:ea typeface="Maven Pro"/>
              <a:cs typeface="Maven Pro"/>
              <a:sym typeface="Maven Pro"/>
            </a:endParaRPr>
          </a:p>
        </p:txBody>
      </p:sp>
      <p:sp>
        <p:nvSpPr>
          <p:cNvPr id="331" name="Google Shape;331;p20"/>
          <p:cNvSpPr txBox="1"/>
          <p:nvPr/>
        </p:nvSpPr>
        <p:spPr>
          <a:xfrm>
            <a:off x="413250" y="1169225"/>
            <a:ext cx="33393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2000">
                <a:solidFill>
                  <a:schemeClr val="lt1"/>
                </a:solidFill>
                <a:latin typeface="Maven Pro"/>
                <a:ea typeface="Maven Pro"/>
                <a:cs typeface="Maven Pro"/>
                <a:sym typeface="Maven Pro"/>
              </a:rPr>
              <a:t>F = G * (M1 * M2)/ R^2</a:t>
            </a:r>
            <a:endParaRPr sz="20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2000">
              <a:solidFill>
                <a:schemeClr val="lt1"/>
              </a:solidFill>
              <a:latin typeface="Maven Pro"/>
              <a:ea typeface="Maven Pro"/>
              <a:cs typeface="Maven Pro"/>
              <a:sym typeface="Maven Pro"/>
            </a:endParaRPr>
          </a:p>
          <a:p>
            <a:pPr indent="0" lvl="0" marL="0" rtl="0" algn="l">
              <a:spcBef>
                <a:spcPts val="0"/>
              </a:spcBef>
              <a:spcAft>
                <a:spcPts val="0"/>
              </a:spcAft>
              <a:buNone/>
            </a:pPr>
            <a:r>
              <a:rPr lang="ru" sz="1500">
                <a:solidFill>
                  <a:schemeClr val="lt1"/>
                </a:solidFill>
                <a:latin typeface="Maven Pro"/>
                <a:ea typeface="Maven Pro"/>
                <a:cs typeface="Maven Pro"/>
                <a:sym typeface="Maven Pro"/>
              </a:rPr>
              <a:t>F - gravitational force, </a:t>
            </a:r>
            <a:endParaRPr sz="1500">
              <a:solidFill>
                <a:schemeClr val="lt1"/>
              </a:solidFill>
              <a:latin typeface="Maven Pro"/>
              <a:ea typeface="Maven Pro"/>
              <a:cs typeface="Maven Pro"/>
              <a:sym typeface="Maven Pro"/>
            </a:endParaRPr>
          </a:p>
          <a:p>
            <a:pPr indent="0" lvl="0" marL="0" rtl="0" algn="l">
              <a:spcBef>
                <a:spcPts val="0"/>
              </a:spcBef>
              <a:spcAft>
                <a:spcPts val="0"/>
              </a:spcAft>
              <a:buNone/>
            </a:pPr>
            <a:r>
              <a:rPr lang="ru" sz="1500">
                <a:solidFill>
                  <a:schemeClr val="lt1"/>
                </a:solidFill>
                <a:latin typeface="Maven Pro"/>
                <a:ea typeface="Maven Pro"/>
                <a:cs typeface="Maven Pro"/>
                <a:sym typeface="Maven Pro"/>
              </a:rPr>
              <a:t>G -gravitational constant, </a:t>
            </a:r>
            <a:endParaRPr sz="1500">
              <a:solidFill>
                <a:schemeClr val="lt1"/>
              </a:solidFill>
              <a:latin typeface="Maven Pro"/>
              <a:ea typeface="Maven Pro"/>
              <a:cs typeface="Maven Pro"/>
              <a:sym typeface="Maven Pro"/>
            </a:endParaRPr>
          </a:p>
          <a:p>
            <a:pPr indent="0" lvl="0" marL="0" rtl="0" algn="l">
              <a:spcBef>
                <a:spcPts val="0"/>
              </a:spcBef>
              <a:spcAft>
                <a:spcPts val="0"/>
              </a:spcAft>
              <a:buNone/>
            </a:pPr>
            <a:r>
              <a:rPr lang="ru" sz="1500">
                <a:solidFill>
                  <a:schemeClr val="lt1"/>
                </a:solidFill>
                <a:latin typeface="Maven Pro"/>
                <a:ea typeface="Maven Pro"/>
                <a:cs typeface="Maven Pro"/>
                <a:sym typeface="Maven Pro"/>
              </a:rPr>
              <a:t>M1, M2 - masses of first and second particles respectively, </a:t>
            </a:r>
            <a:endParaRPr sz="1500">
              <a:solidFill>
                <a:schemeClr val="lt1"/>
              </a:solidFill>
              <a:latin typeface="Maven Pro"/>
              <a:ea typeface="Maven Pro"/>
              <a:cs typeface="Maven Pro"/>
              <a:sym typeface="Maven Pro"/>
            </a:endParaRPr>
          </a:p>
          <a:p>
            <a:pPr indent="0" lvl="0" marL="0" rtl="0" algn="l">
              <a:spcBef>
                <a:spcPts val="0"/>
              </a:spcBef>
              <a:spcAft>
                <a:spcPts val="0"/>
              </a:spcAft>
              <a:buNone/>
            </a:pPr>
            <a:r>
              <a:rPr lang="ru" sz="1500">
                <a:solidFill>
                  <a:schemeClr val="lt1"/>
                </a:solidFill>
                <a:latin typeface="Maven Pro"/>
                <a:ea typeface="Maven Pro"/>
                <a:cs typeface="Maven Pro"/>
                <a:sym typeface="Maven Pro"/>
              </a:rPr>
              <a:t>R - distance between particles</a:t>
            </a:r>
            <a:endParaRPr sz="1500">
              <a:solidFill>
                <a:schemeClr val="lt1"/>
              </a:solidFill>
              <a:latin typeface="Maven Pro"/>
              <a:ea typeface="Maven Pro"/>
              <a:cs typeface="Maven Pro"/>
              <a:sym typeface="Maven Pro"/>
            </a:endParaRPr>
          </a:p>
        </p:txBody>
      </p:sp>
      <p:sp>
        <p:nvSpPr>
          <p:cNvPr id="332" name="Google Shape;332;p20"/>
          <p:cNvSpPr txBox="1"/>
          <p:nvPr/>
        </p:nvSpPr>
        <p:spPr>
          <a:xfrm>
            <a:off x="3832525" y="1169225"/>
            <a:ext cx="22794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2000">
                <a:solidFill>
                  <a:schemeClr val="lt1"/>
                </a:solidFill>
                <a:latin typeface="Maven Pro"/>
                <a:ea typeface="Maven Pro"/>
                <a:cs typeface="Maven Pro"/>
                <a:sym typeface="Maven Pro"/>
              </a:rPr>
              <a:t>a = </a:t>
            </a:r>
            <a:r>
              <a:rPr lang="ru" sz="2000">
                <a:solidFill>
                  <a:schemeClr val="lt1"/>
                </a:solidFill>
                <a:latin typeface="Maven Pro"/>
                <a:ea typeface="Maven Pro"/>
                <a:cs typeface="Maven Pro"/>
                <a:sym typeface="Maven Pro"/>
              </a:rPr>
              <a:t>F / M</a:t>
            </a:r>
            <a:endParaRPr sz="20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2000">
              <a:solidFill>
                <a:schemeClr val="lt1"/>
              </a:solidFill>
              <a:latin typeface="Maven Pro"/>
              <a:ea typeface="Maven Pro"/>
              <a:cs typeface="Maven Pro"/>
              <a:sym typeface="Maven Pro"/>
            </a:endParaRPr>
          </a:p>
          <a:p>
            <a:pPr indent="0" lvl="0" marL="0" rtl="0" algn="l">
              <a:spcBef>
                <a:spcPts val="0"/>
              </a:spcBef>
              <a:spcAft>
                <a:spcPts val="0"/>
              </a:spcAft>
              <a:buNone/>
            </a:pPr>
            <a:r>
              <a:rPr lang="ru" sz="1500">
                <a:solidFill>
                  <a:schemeClr val="lt1"/>
                </a:solidFill>
                <a:latin typeface="Maven Pro"/>
                <a:ea typeface="Maven Pro"/>
                <a:cs typeface="Maven Pro"/>
                <a:sym typeface="Maven Pro"/>
              </a:rPr>
              <a:t>a - acceleration experienced by a body,</a:t>
            </a:r>
            <a:endParaRPr sz="1500">
              <a:solidFill>
                <a:schemeClr val="lt1"/>
              </a:solidFill>
              <a:latin typeface="Maven Pro"/>
              <a:ea typeface="Maven Pro"/>
              <a:cs typeface="Maven Pro"/>
              <a:sym typeface="Maven Pro"/>
            </a:endParaRPr>
          </a:p>
          <a:p>
            <a:pPr indent="0" lvl="0" marL="0" rtl="0" algn="l">
              <a:spcBef>
                <a:spcPts val="0"/>
              </a:spcBef>
              <a:spcAft>
                <a:spcPts val="0"/>
              </a:spcAft>
              <a:buNone/>
            </a:pPr>
            <a:r>
              <a:rPr lang="ru" sz="1500">
                <a:solidFill>
                  <a:schemeClr val="lt1"/>
                </a:solidFill>
                <a:latin typeface="Maven Pro"/>
                <a:ea typeface="Maven Pro"/>
                <a:cs typeface="Maven Pro"/>
                <a:sym typeface="Maven Pro"/>
              </a:rPr>
              <a:t>F - force applied to the body,</a:t>
            </a:r>
            <a:endParaRPr sz="1500">
              <a:solidFill>
                <a:schemeClr val="lt1"/>
              </a:solidFill>
              <a:latin typeface="Maven Pro"/>
              <a:ea typeface="Maven Pro"/>
              <a:cs typeface="Maven Pro"/>
              <a:sym typeface="Maven Pro"/>
            </a:endParaRPr>
          </a:p>
          <a:p>
            <a:pPr indent="0" lvl="0" marL="0" rtl="0" algn="l">
              <a:spcBef>
                <a:spcPts val="0"/>
              </a:spcBef>
              <a:spcAft>
                <a:spcPts val="0"/>
              </a:spcAft>
              <a:buNone/>
            </a:pPr>
            <a:r>
              <a:rPr lang="ru" sz="1500">
                <a:solidFill>
                  <a:schemeClr val="lt1"/>
                </a:solidFill>
                <a:latin typeface="Maven Pro"/>
                <a:ea typeface="Maven Pro"/>
                <a:cs typeface="Maven Pro"/>
                <a:sym typeface="Maven Pro"/>
              </a:rPr>
              <a:t>M - its mass</a:t>
            </a:r>
            <a:endParaRPr sz="1500">
              <a:solidFill>
                <a:schemeClr val="lt1"/>
              </a:solidFill>
              <a:latin typeface="Maven Pro"/>
              <a:ea typeface="Maven Pro"/>
              <a:cs typeface="Maven Pro"/>
              <a:sym typeface="Maven Pro"/>
            </a:endParaRPr>
          </a:p>
        </p:txBody>
      </p:sp>
      <p:sp>
        <p:nvSpPr>
          <p:cNvPr id="333" name="Google Shape;333;p20"/>
          <p:cNvSpPr txBox="1"/>
          <p:nvPr/>
        </p:nvSpPr>
        <p:spPr>
          <a:xfrm>
            <a:off x="6111925" y="1130675"/>
            <a:ext cx="29382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2000">
                <a:solidFill>
                  <a:schemeClr val="lt1"/>
                </a:solidFill>
                <a:latin typeface="Maven Pro"/>
                <a:ea typeface="Maven Pro"/>
                <a:cs typeface="Maven Pro"/>
                <a:sym typeface="Maven Pro"/>
              </a:rPr>
              <a:t>G(t) = G(t0) * (t0/t)^b</a:t>
            </a:r>
            <a:endParaRPr sz="20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2000">
              <a:solidFill>
                <a:schemeClr val="lt1"/>
              </a:solidFill>
              <a:latin typeface="Maven Pro"/>
              <a:ea typeface="Maven Pro"/>
              <a:cs typeface="Maven Pro"/>
              <a:sym typeface="Maven Pro"/>
            </a:endParaRPr>
          </a:p>
          <a:p>
            <a:pPr indent="0" lvl="0" marL="0" rtl="0" algn="l">
              <a:spcBef>
                <a:spcPts val="0"/>
              </a:spcBef>
              <a:spcAft>
                <a:spcPts val="0"/>
              </a:spcAft>
              <a:buNone/>
            </a:pPr>
            <a:r>
              <a:rPr lang="ru" sz="1500">
                <a:solidFill>
                  <a:schemeClr val="lt1"/>
                </a:solidFill>
                <a:latin typeface="Maven Pro"/>
                <a:ea typeface="Maven Pro"/>
                <a:cs typeface="Maven Pro"/>
                <a:sym typeface="Maven Pro"/>
              </a:rPr>
              <a:t>G(t) - gravitational constant at time t, G(t0) - gravitational constant at the first cosmic quantum-interval of time t0,</a:t>
            </a:r>
            <a:endParaRPr sz="1500">
              <a:solidFill>
                <a:schemeClr val="lt1"/>
              </a:solidFill>
              <a:latin typeface="Maven Pro"/>
              <a:ea typeface="Maven Pro"/>
              <a:cs typeface="Maven Pro"/>
              <a:sym typeface="Maven Pro"/>
            </a:endParaRPr>
          </a:p>
          <a:p>
            <a:pPr indent="0" lvl="0" marL="0" rtl="0" algn="l">
              <a:spcBef>
                <a:spcPts val="0"/>
              </a:spcBef>
              <a:spcAft>
                <a:spcPts val="0"/>
              </a:spcAft>
              <a:buNone/>
            </a:pPr>
            <a:r>
              <a:rPr lang="ru" sz="1500">
                <a:solidFill>
                  <a:schemeClr val="lt1"/>
                </a:solidFill>
                <a:latin typeface="Maven Pro"/>
                <a:ea typeface="Maven Pro"/>
                <a:cs typeface="Maven Pro"/>
                <a:sym typeface="Maven Pro"/>
              </a:rPr>
              <a:t>b - degradation constant, &lt; 1</a:t>
            </a:r>
            <a:endParaRPr sz="1500">
              <a:solidFill>
                <a:schemeClr val="lt1"/>
              </a:solidFill>
              <a:latin typeface="Maven Pro"/>
              <a:ea typeface="Maven Pro"/>
              <a:cs typeface="Maven Pro"/>
              <a:sym typeface="Maven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1"/>
          <p:cNvSpPr txBox="1"/>
          <p:nvPr>
            <p:ph idx="1" type="subTitle"/>
          </p:nvPr>
        </p:nvSpPr>
        <p:spPr>
          <a:xfrm>
            <a:off x="1303800" y="6324603"/>
            <a:ext cx="3430500" cy="7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39" name="Google Shape;339;p21"/>
          <p:cNvPicPr preferRelativeResize="0"/>
          <p:nvPr/>
        </p:nvPicPr>
        <p:blipFill>
          <a:blip r:embed="rId3">
            <a:alphaModFix/>
          </a:blip>
          <a:stretch>
            <a:fillRect/>
          </a:stretch>
        </p:blipFill>
        <p:spPr>
          <a:xfrm>
            <a:off x="4927400" y="1986313"/>
            <a:ext cx="4216600" cy="3155225"/>
          </a:xfrm>
          <a:prstGeom prst="rect">
            <a:avLst/>
          </a:prstGeom>
          <a:noFill/>
          <a:ln>
            <a:noFill/>
          </a:ln>
        </p:spPr>
      </p:pic>
      <p:sp>
        <p:nvSpPr>
          <p:cNvPr id="340" name="Google Shape;340;p21"/>
          <p:cNvSpPr txBox="1"/>
          <p:nvPr>
            <p:ph idx="2" type="body"/>
          </p:nvPr>
        </p:nvSpPr>
        <p:spPr>
          <a:xfrm>
            <a:off x="1002725" y="598350"/>
            <a:ext cx="8224800" cy="1904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ru" sz="2000">
                <a:latin typeface="Maven Pro"/>
                <a:ea typeface="Maven Pro"/>
                <a:cs typeface="Maven Pro"/>
                <a:sym typeface="Maven Pro"/>
              </a:rPr>
              <a:t>Active gravitational mass, Ma</a:t>
            </a:r>
            <a:r>
              <a:rPr lang="ru" sz="2000">
                <a:latin typeface="Maven Pro"/>
                <a:ea typeface="Maven Pro"/>
                <a:cs typeface="Maven Pro"/>
                <a:sym typeface="Maven Pro"/>
              </a:rPr>
              <a:t> - strength of </a:t>
            </a:r>
            <a:r>
              <a:rPr lang="ru" sz="2000">
                <a:latin typeface="Maven Pro"/>
                <a:ea typeface="Maven Pro"/>
                <a:cs typeface="Maven Pro"/>
                <a:sym typeface="Maven Pro"/>
              </a:rPr>
              <a:t>exerted</a:t>
            </a:r>
            <a:r>
              <a:rPr lang="ru" sz="2000">
                <a:latin typeface="Maven Pro"/>
                <a:ea typeface="Maven Pro"/>
                <a:cs typeface="Maven Pro"/>
                <a:sym typeface="Maven Pro"/>
              </a:rPr>
              <a:t> gravity field</a:t>
            </a:r>
            <a:endParaRPr sz="2000">
              <a:latin typeface="Maven Pro"/>
              <a:ea typeface="Maven Pro"/>
              <a:cs typeface="Maven Pro"/>
              <a:sym typeface="Maven Pro"/>
            </a:endParaRPr>
          </a:p>
          <a:p>
            <a:pPr indent="-355600" lvl="0" marL="457200" rtl="0" algn="l">
              <a:spcBef>
                <a:spcPts val="0"/>
              </a:spcBef>
              <a:spcAft>
                <a:spcPts val="0"/>
              </a:spcAft>
              <a:buSzPts val="2000"/>
              <a:buChar char="●"/>
            </a:pPr>
            <a:r>
              <a:rPr b="1" lang="ru" sz="2000">
                <a:latin typeface="Maven Pro"/>
                <a:ea typeface="Maven Pro"/>
                <a:cs typeface="Maven Pro"/>
                <a:sym typeface="Maven Pro"/>
              </a:rPr>
              <a:t>Passive gravitational mass, Mp </a:t>
            </a:r>
            <a:r>
              <a:rPr lang="ru" sz="2000">
                <a:latin typeface="Maven Pro"/>
                <a:ea typeface="Maven Pro"/>
                <a:cs typeface="Maven Pro"/>
                <a:sym typeface="Maven Pro"/>
              </a:rPr>
              <a:t>-  strength of interaction with the gravitational field </a:t>
            </a:r>
            <a:endParaRPr sz="2000">
              <a:latin typeface="Maven Pro"/>
              <a:ea typeface="Maven Pro"/>
              <a:cs typeface="Maven Pro"/>
              <a:sym typeface="Maven Pro"/>
            </a:endParaRPr>
          </a:p>
          <a:p>
            <a:pPr indent="-355600" lvl="0" marL="457200" rtl="0" algn="l">
              <a:spcBef>
                <a:spcPts val="0"/>
              </a:spcBef>
              <a:spcAft>
                <a:spcPts val="0"/>
              </a:spcAft>
              <a:buSzPts val="2000"/>
              <a:buChar char="●"/>
            </a:pPr>
            <a:r>
              <a:rPr b="1" lang="ru" sz="2000">
                <a:latin typeface="Maven Pro"/>
                <a:ea typeface="Maven Pro"/>
                <a:cs typeface="Maven Pro"/>
                <a:sym typeface="Maven Pro"/>
              </a:rPr>
              <a:t>Inertial mass, Mi</a:t>
            </a:r>
            <a:r>
              <a:rPr lang="ru" sz="2000">
                <a:latin typeface="Maven Pro"/>
                <a:ea typeface="Maven Pro"/>
                <a:cs typeface="Maven Pro"/>
                <a:sym typeface="Maven Pro"/>
              </a:rPr>
              <a:t> - resistance to change when a force is applied</a:t>
            </a:r>
            <a:endParaRPr sz="2000">
              <a:latin typeface="Maven Pro"/>
              <a:ea typeface="Maven Pro"/>
              <a:cs typeface="Maven Pro"/>
              <a:sym typeface="Maven Pro"/>
            </a:endParaRPr>
          </a:p>
        </p:txBody>
      </p:sp>
      <p:pic>
        <p:nvPicPr>
          <p:cNvPr id="341" name="Google Shape;341;p21"/>
          <p:cNvPicPr preferRelativeResize="0"/>
          <p:nvPr/>
        </p:nvPicPr>
        <p:blipFill>
          <a:blip r:embed="rId4">
            <a:alphaModFix/>
          </a:blip>
          <a:stretch>
            <a:fillRect/>
          </a:stretch>
        </p:blipFill>
        <p:spPr>
          <a:xfrm>
            <a:off x="1100600" y="2445950"/>
            <a:ext cx="3149400" cy="1984347"/>
          </a:xfrm>
          <a:prstGeom prst="rect">
            <a:avLst/>
          </a:prstGeom>
          <a:noFill/>
          <a:ln>
            <a:noFill/>
          </a:ln>
        </p:spPr>
      </p:pic>
      <p:sp>
        <p:nvSpPr>
          <p:cNvPr id="342" name="Google Shape;342;p21"/>
          <p:cNvSpPr txBox="1"/>
          <p:nvPr/>
        </p:nvSpPr>
        <p:spPr>
          <a:xfrm>
            <a:off x="1303800" y="4340150"/>
            <a:ext cx="303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latin typeface="Maven Pro"/>
                <a:ea typeface="Maven Pro"/>
                <a:cs typeface="Maven Pro"/>
                <a:sym typeface="Maven Pro"/>
              </a:rPr>
              <a:t>between masses i and j</a:t>
            </a:r>
            <a:endParaRPr>
              <a:latin typeface="Maven Pro"/>
              <a:ea typeface="Maven Pro"/>
              <a:cs typeface="Maven Pro"/>
              <a:sym typeface="Maven Pro"/>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